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6"/>
  </p:notesMasterIdLst>
  <p:handoutMasterIdLst>
    <p:handoutMasterId r:id="rId57"/>
  </p:handoutMasterIdLst>
  <p:sldIdLst>
    <p:sldId id="40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256" r:id="rId11"/>
    <p:sldId id="257" r:id="rId12"/>
    <p:sldId id="399" r:id="rId13"/>
    <p:sldId id="403" r:id="rId14"/>
    <p:sldId id="264" r:id="rId15"/>
    <p:sldId id="400" r:id="rId16"/>
    <p:sldId id="266" r:id="rId17"/>
    <p:sldId id="267" r:id="rId18"/>
    <p:sldId id="271" r:id="rId19"/>
    <p:sldId id="402" r:id="rId20"/>
    <p:sldId id="273" r:id="rId21"/>
    <p:sldId id="274" r:id="rId22"/>
    <p:sldId id="395" r:id="rId23"/>
    <p:sldId id="396" r:id="rId24"/>
    <p:sldId id="284" r:id="rId25"/>
    <p:sldId id="397" r:id="rId26"/>
    <p:sldId id="398" r:id="rId27"/>
    <p:sldId id="275" r:id="rId28"/>
    <p:sldId id="303" r:id="rId29"/>
    <p:sldId id="310" r:id="rId30"/>
    <p:sldId id="287" r:id="rId31"/>
    <p:sldId id="259" r:id="rId32"/>
    <p:sldId id="258" r:id="rId33"/>
    <p:sldId id="277" r:id="rId34"/>
    <p:sldId id="276" r:id="rId35"/>
    <p:sldId id="300" r:id="rId36"/>
    <p:sldId id="392" r:id="rId37"/>
    <p:sldId id="365" r:id="rId38"/>
    <p:sldId id="318" r:id="rId39"/>
    <p:sldId id="320" r:id="rId40"/>
    <p:sldId id="368" r:id="rId41"/>
    <p:sldId id="369" r:id="rId42"/>
    <p:sldId id="373" r:id="rId43"/>
    <p:sldId id="394" r:id="rId44"/>
    <p:sldId id="297" r:id="rId45"/>
    <p:sldId id="393" r:id="rId46"/>
    <p:sldId id="298" r:id="rId47"/>
    <p:sldId id="280" r:id="rId48"/>
    <p:sldId id="281" r:id="rId49"/>
    <p:sldId id="282" r:id="rId50"/>
    <p:sldId id="283" r:id="rId51"/>
    <p:sldId id="405" r:id="rId52"/>
    <p:sldId id="285" r:id="rId53"/>
    <p:sldId id="404" r:id="rId54"/>
    <p:sldId id="272" r:id="rId5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>
        <p:scale>
          <a:sx n="72" d="100"/>
          <a:sy n="72" d="100"/>
        </p:scale>
        <p:origin x="-792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64A1-B224-46A0-BD5A-32CD5328EBC0}" type="datetimeFigureOut">
              <a:rPr lang="bs-Latn-BA" smtClean="0"/>
              <a:pPr/>
              <a:t>31.3.2021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3B628-0929-4A7C-8CD6-3009260D1CA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1120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C88DB-3330-4288-B1A9-5CCEE12F97D2}" type="datetimeFigureOut">
              <a:rPr lang="bs-Latn-BA" smtClean="0"/>
              <a:pPr/>
              <a:t>31.3.2021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56EEF-55F2-49D4-BACE-C072A53C9465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033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56EEF-55F2-49D4-BACE-C072A53C9465}" type="slidenum">
              <a:rPr lang="bs-Latn-BA" smtClean="0"/>
              <a:pPr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2241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784A8633-1523-4DC9-BB58-7D974C26E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374E2-CEC1-4AA4-92C8-8AF6832CD63F}" type="slidenum">
              <a:rPr lang="en-US" altLang="sr-Latn-RS" smtClean="0"/>
              <a:pPr>
                <a:spcBef>
                  <a:spcPct val="0"/>
                </a:spcBef>
              </a:pPr>
              <a:t>38</a:t>
            </a:fld>
            <a:endParaRPr lang="en-US" altLang="sr-Latn-RS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EAE26AED-CFD5-4B68-B8A8-C8C8F7608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D8AC373E-7BD7-4258-AC51-6668396B4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6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8396C3C3-01B3-4727-AEB6-E3500AF6E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3F5C4-591F-46F8-A027-DDC41A6386FB}" type="slidenum">
              <a:rPr lang="en-US" altLang="sr-Latn-RS" smtClean="0"/>
              <a:pPr>
                <a:spcBef>
                  <a:spcPct val="0"/>
                </a:spcBef>
              </a:pPr>
              <a:t>39</a:t>
            </a:fld>
            <a:endParaRPr lang="en-US" altLang="sr-Latn-RS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5EF8D1EF-D480-42FC-89ED-DCE6401BE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="" xmlns:a16="http://schemas.microsoft.com/office/drawing/2014/main" id="{C2E0668F-C842-4282-862B-3904A0637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8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B123B-B087-492A-91B6-2A20BE167A7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1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B123B-B087-492A-91B6-2A20BE167A7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524000"/>
            <a:ext cx="8382000" cy="4038600"/>
          </a:xfrm>
        </p:spPr>
        <p:txBody>
          <a:bodyPr/>
          <a:lstStyle/>
          <a:p>
            <a:pPr lvl="0"/>
            <a:endParaRPr lang="bs-Latn-BA" noProof="0"/>
          </a:p>
        </p:txBody>
      </p:sp>
    </p:spTree>
    <p:extLst>
      <p:ext uri="{BB962C8B-B14F-4D97-AF65-F5344CB8AC3E}">
        <p14:creationId xmlns:p14="http://schemas.microsoft.com/office/powerpoint/2010/main" val="1664019883"/>
      </p:ext>
    </p:extLst>
  </p:cSld>
  <p:clrMapOvr>
    <a:masterClrMapping/>
  </p:clrMapOvr>
  <p:transition spd="med" advClick="0" advTm="5000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F01DE1-1002-4565-9BB9-FFA68F71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55E159E-76B7-46B1-AC84-CB70CC7F9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3AFE68-2296-400D-8949-2C67561CB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56FE8-ADBE-41C2-BD21-FF0B7ED0281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27135081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C53DF1-6844-4B99-9524-7F082BEB4472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958913-1B22-4B99-A9DC-3FA16DA1E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8.png"/><Relationship Id="rId3" Type="http://schemas.openxmlformats.org/officeDocument/2006/relationships/tags" Target="../tags/tag2.xml"/><Relationship Id="rId21" Type="http://schemas.openxmlformats.org/officeDocument/2006/relationships/image" Target="../media/image60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57.png"/><Relationship Id="rId2" Type="http://schemas.openxmlformats.org/officeDocument/2006/relationships/tags" Target="../tags/tag1.xml"/><Relationship Id="rId16" Type="http://schemas.openxmlformats.org/officeDocument/2006/relationships/image" Target="../media/image56.emf"/><Relationship Id="rId20" Type="http://schemas.openxmlformats.org/officeDocument/2006/relationships/image" Target="../media/image59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microsoft.com/office/2007/relationships/hdphoto" Target="../media/hdphoto1.wdp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notesSlide" Target="../notesSlides/notesSlide4.xml"/><Relationship Id="rId22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62.png"/><Relationship Id="rId3" Type="http://schemas.openxmlformats.org/officeDocument/2006/relationships/tags" Target="../tags/tag13.xml"/><Relationship Id="rId21" Type="http://schemas.microsoft.com/office/2007/relationships/hdphoto" Target="../media/hdphoto5.wdp"/><Relationship Id="rId7" Type="http://schemas.openxmlformats.org/officeDocument/2006/relationships/tags" Target="../tags/tag17.xml"/><Relationship Id="rId12" Type="http://schemas.openxmlformats.org/officeDocument/2006/relationships/notesSlide" Target="../notesSlides/notesSlide5.xml"/><Relationship Id="rId17" Type="http://schemas.microsoft.com/office/2007/relationships/hdphoto" Target="../media/hdphoto3.wdp"/><Relationship Id="rId2" Type="http://schemas.openxmlformats.org/officeDocument/2006/relationships/tags" Target="../tags/tag12.xml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.xml"/><Relationship Id="rId15" Type="http://schemas.openxmlformats.org/officeDocument/2006/relationships/image" Target="../media/image57.png"/><Relationship Id="rId23" Type="http://schemas.microsoft.com/office/2007/relationships/hdphoto" Target="../media/hdphoto6.wdp"/><Relationship Id="rId10" Type="http://schemas.openxmlformats.org/officeDocument/2006/relationships/tags" Target="../tags/tag20.xml"/><Relationship Id="rId19" Type="http://schemas.microsoft.com/office/2007/relationships/hdphoto" Target="../media/hdphoto4.wdp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56.emf"/><Relationship Id="rId22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u="sng" dirty="0" smtClean="0"/>
              <a:t>„ZAŠTITA I OČUVANJE STARIH ZANATA OD ZABORAVA I NESTANKA“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FDE920F-CB9E-4D79-926B-0EE0576A468C}"/>
              </a:ext>
            </a:extLst>
          </p:cNvPr>
          <p:cNvSpPr txBox="1">
            <a:spLocks noChangeArrowheads="1"/>
          </p:cNvSpPr>
          <p:nvPr/>
        </p:nvSpPr>
        <p:spPr>
          <a:xfrm>
            <a:off x="753077" y="47625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FDE920F-CB9E-4D79-926B-0EE0576A468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86322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s-Latn-BA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9124" y="5429264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dirty="0" smtClean="0"/>
              <a:t>dr.sci.Kenan Kanlić</a:t>
            </a:r>
            <a:endParaRPr lang="hr-HR" sz="3200" dirty="0"/>
          </a:p>
        </p:txBody>
      </p:sp>
      <p:sp>
        <p:nvSpPr>
          <p:cNvPr id="7" name="Rectangle 6"/>
          <p:cNvSpPr/>
          <p:nvPr/>
        </p:nvSpPr>
        <p:spPr>
          <a:xfrm>
            <a:off x="142844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 smtClean="0"/>
              <a:t> UDRUŽENJE STARIH TRADICIONALNIH ZANATA I DOMAĆE RADINOSTI</a:t>
            </a:r>
          </a:p>
          <a:p>
            <a:pPr algn="ctr"/>
            <a:r>
              <a:rPr lang="hr-HR" dirty="0" smtClean="0"/>
              <a:t>"STARI GRAD" Goražde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="" xmlns:a16="http://schemas.microsoft.com/office/drawing/2014/main" id="{7FDE920F-CB9E-4D79-926B-0EE0576A46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3077" y="4762500"/>
            <a:ext cx="8229600" cy="533400"/>
          </a:xfrm>
        </p:spPr>
        <p:txBody>
          <a:bodyPr/>
          <a:lstStyle/>
          <a:p>
            <a:pPr algn="ctr">
              <a:defRPr/>
            </a:pP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BIO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proizvodnja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potencijal Bosne i hercegovine  </a:t>
            </a:r>
            <a:br>
              <a:rPr 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 proizvodnju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hrane</a:t>
            </a:r>
            <a:r>
              <a:rPr lang="bs-Latn-BA" sz="4000" dirty="0"/>
              <a:t/>
            </a:r>
            <a:br>
              <a:rPr lang="bs-Latn-BA" sz="4000" dirty="0"/>
            </a:br>
            <a:r>
              <a:rPr lang="bs-Latn-BA" sz="4000" dirty="0"/>
              <a:t/>
            </a:r>
            <a:br>
              <a:rPr lang="bs-Latn-BA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                       </a:t>
            </a:r>
            <a:r>
              <a:rPr lang="bs-Latn-BA" sz="2800" cap="none" dirty="0"/>
              <a:t>dr.sci.</a:t>
            </a:r>
            <a:r>
              <a:rPr lang="bs-Latn-BA" sz="2800" dirty="0"/>
              <a:t>Kenan Kanlić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2844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 smtClean="0"/>
              <a:t> UDRUŽENJE STARIH TRADICIONALNIH ZANATA I DOMAĆE RADINOSTI</a:t>
            </a:r>
          </a:p>
          <a:p>
            <a:pPr algn="ctr"/>
            <a:r>
              <a:rPr lang="hr-HR" dirty="0" smtClean="0"/>
              <a:t>"STARI GRAD" Goražde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6FB6D85C-BED3-4B87-8AD4-C5552D796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46" y="703262"/>
            <a:ext cx="82296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altLang="sr-Latn-R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ŠTO JE HRANA?</a:t>
            </a:r>
            <a:br>
              <a:rPr lang="hr-HR" altLang="sr-Latn-R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</a:br>
            <a:r>
              <a:rPr lang="hr-HR" altLang="sr-Latn-RS" sz="4000" dirty="0">
                <a:latin typeface="Times New Roman" panose="02020603050405020304" pitchFamily="18" charset="0"/>
              </a:rPr>
              <a:t>- </a:t>
            </a:r>
            <a:r>
              <a:rPr lang="hr-HR" altLang="sr-Latn-RS" sz="2800" dirty="0">
                <a:latin typeface="Times New Roman" panose="02020603050405020304" pitchFamily="18" charset="0"/>
              </a:rPr>
              <a:t>Hrana je preduslov ljudskog opstanka i blagostanja te osnovna ljudska potreba.</a:t>
            </a:r>
            <a:r>
              <a:rPr lang="hr-HR" altLang="sr-Latn-RS" sz="4000" dirty="0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5F05FE57-3C6E-4CC5-AC85-96A95E08A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22" y="2046287"/>
            <a:ext cx="8374063" cy="459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sr-Latn-RS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ČEMU SLUŽI HRANA?</a:t>
            </a:r>
          </a:p>
          <a:p>
            <a:pPr eaLnBrk="1" hangingPunct="1"/>
            <a:r>
              <a:rPr lang="hr-HR" altLang="sr-Latn-RS" i="1" dirty="0">
                <a:latin typeface="Times New Roman" panose="02020603050405020304" pitchFamily="18" charset="0"/>
              </a:rPr>
              <a:t>Daje energiju</a:t>
            </a:r>
          </a:p>
          <a:p>
            <a:pPr eaLnBrk="1" hangingPunct="1"/>
            <a:r>
              <a:rPr lang="hr-HR" altLang="sr-Latn-RS" i="1" dirty="0">
                <a:latin typeface="Times New Roman" panose="02020603050405020304" pitchFamily="18" charset="0"/>
              </a:rPr>
              <a:t>Izgrađuje organizam</a:t>
            </a:r>
          </a:p>
          <a:p>
            <a:pPr eaLnBrk="1" hangingPunct="1"/>
            <a:r>
              <a:rPr lang="hr-HR" altLang="sr-Latn-RS" i="1" dirty="0">
                <a:latin typeface="Times New Roman" panose="02020603050405020304" pitchFamily="18" charset="0"/>
              </a:rPr>
              <a:t>Štiti od bolesti</a:t>
            </a:r>
          </a:p>
          <a:p>
            <a:pPr eaLnBrk="1" hangingPunct="1">
              <a:buFontTx/>
              <a:buNone/>
            </a:pPr>
            <a:endParaRPr lang="hr-HR" altLang="sr-Latn-RS" i="1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sr-Latn-RS" sz="2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PODRIJETLO HRANE</a:t>
            </a:r>
          </a:p>
          <a:p>
            <a:pPr eaLnBrk="1" hangingPunct="1"/>
            <a:r>
              <a:rPr lang="hr-HR" altLang="sr-Latn-RS" sz="2400" b="1" i="1" dirty="0">
                <a:latin typeface="Times New Roman" panose="02020603050405020304" pitchFamily="18" charset="0"/>
              </a:rPr>
              <a:t>ŽIVOTINJSKO</a:t>
            </a:r>
            <a:r>
              <a:rPr lang="hr-HR" altLang="sr-Latn-RS" sz="2400" dirty="0">
                <a:latin typeface="Times New Roman" panose="02020603050405020304" pitchFamily="18" charset="0"/>
              </a:rPr>
              <a:t>  </a:t>
            </a:r>
            <a:r>
              <a:rPr lang="hr-HR" altLang="sr-Latn-RS" sz="2400" b="1" i="1" dirty="0">
                <a:latin typeface="Times New Roman" panose="02020603050405020304" pitchFamily="18" charset="0"/>
              </a:rPr>
              <a:t>(</a:t>
            </a:r>
            <a:r>
              <a:rPr lang="hr-HR" altLang="sr-Latn-RS" sz="2000" b="1" i="1" dirty="0">
                <a:latin typeface="Times New Roman" panose="02020603050405020304" pitchFamily="18" charset="0"/>
              </a:rPr>
              <a:t>meso,riba, jaja, mlijeko…)</a:t>
            </a:r>
            <a:endParaRPr lang="hr-HR" altLang="sr-Latn-RS" sz="2800" b="1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hr-HR" altLang="sr-Latn-RS" sz="2400" b="1" i="1" dirty="0">
                <a:latin typeface="Times New Roman" panose="02020603050405020304" pitchFamily="18" charset="0"/>
              </a:rPr>
              <a:t>BILJNO</a:t>
            </a:r>
            <a:r>
              <a:rPr lang="hr-HR" altLang="sr-Latn-RS" sz="2400" b="1" dirty="0">
                <a:latin typeface="Times New Roman" panose="02020603050405020304" pitchFamily="18" charset="0"/>
              </a:rPr>
              <a:t>  ( </a:t>
            </a:r>
            <a:r>
              <a:rPr lang="hr-HR" altLang="sr-Latn-RS" sz="2000" b="1" i="1" dirty="0">
                <a:latin typeface="Times New Roman" panose="02020603050405020304" pitchFamily="18" charset="0"/>
              </a:rPr>
              <a:t>povrće, voće i žitarice</a:t>
            </a:r>
            <a:r>
              <a:rPr lang="hr-HR" altLang="sr-Latn-RS" sz="2400" b="1" dirty="0">
                <a:latin typeface="Times New Roman" panose="02020603050405020304" pitchFamily="18" charset="0"/>
              </a:rPr>
              <a:t> )</a:t>
            </a:r>
          </a:p>
        </p:txBody>
      </p:sp>
      <p:pic>
        <p:nvPicPr>
          <p:cNvPr id="3076" name="Picture 4" descr="dinja i dijete019">
            <a:extLst>
              <a:ext uri="{FF2B5EF4-FFF2-40B4-BE49-F238E27FC236}">
                <a16:creationId xmlns="" xmlns:a16="http://schemas.microsoft.com/office/drawing/2014/main" id="{4B9A3F5D-01DB-419A-94F4-B22D23B7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641475"/>
            <a:ext cx="3733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="" xmlns:a16="http://schemas.microsoft.com/office/drawing/2014/main" id="{3F06A525-A191-42FF-8553-705561FBCA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6064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24FA6E20-E736-4906-A06A-FFF5E08C2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sr-Latn-RS" sz="3600" b="1" dirty="0" err="1"/>
              <a:t>Kako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jedeš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tako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misliš</a:t>
            </a:r>
            <a:r>
              <a:rPr lang="en-US" altLang="sr-Latn-RS" sz="3600" b="1" dirty="0"/>
              <a:t>, </a:t>
            </a:r>
            <a:r>
              <a:rPr lang="en-US" altLang="sr-Latn-RS" sz="3600" b="1" dirty="0" err="1"/>
              <a:t>kako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misliš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tako</a:t>
            </a:r>
            <a:r>
              <a:rPr lang="en-US" altLang="sr-Latn-RS" sz="3600" b="1" dirty="0"/>
              <a:t> </a:t>
            </a:r>
            <a:r>
              <a:rPr lang="en-US" altLang="sr-Latn-RS" sz="3600" b="1" dirty="0" err="1"/>
              <a:t>živiš</a:t>
            </a:r>
            <a:r>
              <a:rPr lang="en-US" altLang="sr-Latn-RS" sz="3600" b="1" dirty="0"/>
              <a:t> !</a:t>
            </a:r>
            <a:r>
              <a:rPr lang="en-US" altLang="sr-Latn-RS" sz="3600" dirty="0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359E4B6-71EA-4341-930D-AABE3364D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9067800" cy="5070475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bs-Latn-BA" altLang="sr-Latn-RS" dirty="0">
                <a:solidFill>
                  <a:srgbClr val="FF0000"/>
                </a:solidFill>
              </a:rPr>
              <a:t>Savremeni način života potisnuo je tradicionalan način prehrane i zamjenio ga industrijskim prerađevinama.</a:t>
            </a:r>
          </a:p>
          <a:p>
            <a:pPr algn="just" eaLnBrk="1" hangingPunct="1">
              <a:buFontTx/>
              <a:buNone/>
            </a:pPr>
            <a:r>
              <a:rPr lang="en-US" altLang="sr-Latn-RS" sz="2400" dirty="0" err="1">
                <a:solidFill>
                  <a:srgbClr val="FF0000"/>
                </a:solidFill>
              </a:rPr>
              <a:t>Čov</a:t>
            </a:r>
            <a:r>
              <a:rPr lang="bs-Latn-BA" altLang="sr-Latn-RS" sz="2400" dirty="0">
                <a:solidFill>
                  <a:srgbClr val="FF0000"/>
                </a:solidFill>
              </a:rPr>
              <a:t>j</a:t>
            </a:r>
            <a:r>
              <a:rPr lang="en-US" altLang="sr-Latn-RS" sz="2400" dirty="0" err="1">
                <a:solidFill>
                  <a:srgbClr val="FF0000"/>
                </a:solidFill>
              </a:rPr>
              <a:t>ekovo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zdravlje</a:t>
            </a:r>
            <a:r>
              <a:rPr lang="en-US" altLang="sr-Latn-RS" sz="2400" dirty="0">
                <a:solidFill>
                  <a:srgbClr val="FF0000"/>
                </a:solidFill>
              </a:rPr>
              <a:t>, </a:t>
            </a:r>
            <a:r>
              <a:rPr lang="en-US" altLang="sr-Latn-RS" sz="2400" dirty="0" err="1">
                <a:solidFill>
                  <a:srgbClr val="FF0000"/>
                </a:solidFill>
              </a:rPr>
              <a:t>Kreativnost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i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efikasnost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direktno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su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uslovljeni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načinom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ishrane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koji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svakodnevno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primenjuje</a:t>
            </a:r>
            <a:r>
              <a:rPr lang="en-US" altLang="sr-Latn-RS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sr-Latn-RS" sz="2400" dirty="0" err="1">
                <a:solidFill>
                  <a:srgbClr val="FF0000"/>
                </a:solidFill>
              </a:rPr>
              <a:t>Pravilna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i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zdrava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ishrana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bs-Latn-BA" altLang="sr-Latn-RS" sz="2400" dirty="0">
                <a:solidFill>
                  <a:srgbClr val="FF0000"/>
                </a:solidFill>
              </a:rPr>
              <a:t>se ne zasniva samo na usvajanju zdravih životnih navika nego odricanje od loših prehrambenih i životnih navika čime će</a:t>
            </a:r>
            <a:r>
              <a:rPr lang="en-US" altLang="sr-Latn-RS" sz="2400" dirty="0">
                <a:solidFill>
                  <a:srgbClr val="FF0000"/>
                </a:solidFill>
              </a:rPr>
              <a:t> se </a:t>
            </a:r>
            <a:r>
              <a:rPr lang="en-US" altLang="sr-Latn-RS" sz="2400" dirty="0" err="1">
                <a:solidFill>
                  <a:srgbClr val="FF0000"/>
                </a:solidFill>
              </a:rPr>
              <a:t>lakše</a:t>
            </a:r>
            <a:r>
              <a:rPr lang="bs-Latn-BA" altLang="sr-Latn-RS" sz="2400" dirty="0">
                <a:solidFill>
                  <a:srgbClr val="FF0000"/>
                </a:solidFill>
              </a:rPr>
              <a:t> osloboditi negativnih efekata loše prehrane kao što su hronični umor, depresija, ovisnost o hrani i suvišni kilogrami.</a:t>
            </a:r>
          </a:p>
          <a:p>
            <a:pPr eaLnBrk="1" hangingPunct="1">
              <a:buFontTx/>
              <a:buNone/>
            </a:pPr>
            <a:r>
              <a:rPr lang="bs-Latn-BA" altLang="sr-Latn-RS" sz="2400" dirty="0">
                <a:solidFill>
                  <a:srgbClr val="FF0000"/>
                </a:solidFill>
              </a:rPr>
              <a:t>Današnji</a:t>
            </a:r>
            <a:r>
              <a:rPr lang="bs-Latn-BA" altLang="sr-Latn-RS" dirty="0">
                <a:solidFill>
                  <a:srgbClr val="FF0000"/>
                </a:solidFill>
              </a:rPr>
              <a:t>, ubrzan način života dodatno nam otežava situaciju, jer nam je lakše otić u supermarket i kupit hranu, nego se zaputit u tržnicu i kupit nešto zdravije. 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sr-Latn-RS" sz="2400" dirty="0">
              <a:solidFill>
                <a:srgbClr val="F2F72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B784FDC8-D9DF-440D-931A-749F36BF912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2004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s-Latn-BA" sz="2800" dirty="0"/>
              <a:t>Potrošač je izgubio povjerenje u Industiju i trgovce i jedino mu je ostao siguran Proizvođač </a:t>
            </a:r>
            <a:r>
              <a:rPr lang="en-US" sz="2800" dirty="0"/>
              <a:t>?</a:t>
            </a:r>
            <a:endParaRPr lang="bs-Latn-BA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s-Latn-BA" sz="2800" dirty="0"/>
              <a:t>Potrošač je svjestan da zdravlje mora bit na prvom mjestu</a:t>
            </a:r>
            <a:r>
              <a:rPr lang="en-US" sz="2800" dirty="0"/>
              <a:t>?</a:t>
            </a:r>
            <a:endParaRPr lang="bs-Latn-BA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s-Latn-BA" sz="2800" dirty="0"/>
              <a:t>Neodrživi oblici razvoja uništavaju prirodni okoliš te prijete ekosistemu i biloškoj raznolikosti za našu opskrbu hranom?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bs-Latn-BA" sz="2800" dirty="0"/>
              <a:t>Migracija stanovništva iz sela u grad stvara preduslove za ponudu hrane sumnjivog kvaliteta a jeftiniju. </a:t>
            </a: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8C4D785A-4A9D-4FEC-AD86-813F61F38F2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altLang="sr-Latn-RS" sz="3600" b="1" dirty="0"/>
              <a:t>Poboljšanje kvalitete u prehrambenom lancu najveći je izazov današnjih generacija </a:t>
            </a:r>
            <a:r>
              <a:rPr lang="en-US" altLang="sr-Latn-RS" sz="3600" b="1" dirty="0"/>
              <a:t> !</a:t>
            </a:r>
            <a:r>
              <a:rPr lang="en-US" altLang="sr-Latn-R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7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847DEF4D-640F-4172-B876-657C5120F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609600"/>
          </a:xfrm>
        </p:spPr>
        <p:txBody>
          <a:bodyPr/>
          <a:lstStyle/>
          <a:p>
            <a:pPr algn="ctr" eaLnBrk="1" hangingPunct="1"/>
            <a:r>
              <a:rPr lang="bs-Latn-BA" altLang="sr-Latn-RS" sz="2800" b="1" dirty="0">
                <a:solidFill>
                  <a:srgbClr val="FF0000"/>
                </a:solidFill>
              </a:rPr>
              <a:t>Kupujte sezonsko </a:t>
            </a:r>
            <a:r>
              <a:rPr lang="en-US" altLang="sr-Latn-RS" sz="2800" b="1" dirty="0">
                <a:solidFill>
                  <a:srgbClr val="FF0000"/>
                </a:solidFill>
              </a:rPr>
              <a:t>Vo</a:t>
            </a:r>
            <a:r>
              <a:rPr lang="sr-Latn-RS" altLang="sr-Latn-RS" sz="2800" b="1" dirty="0">
                <a:solidFill>
                  <a:srgbClr val="FF0000"/>
                </a:solidFill>
              </a:rPr>
              <a:t>će</a:t>
            </a:r>
            <a:endParaRPr lang="en-US" alt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11267" name="Picture 38" descr="limun">
            <a:extLst>
              <a:ext uri="{FF2B5EF4-FFF2-40B4-BE49-F238E27FC236}">
                <a16:creationId xmlns="" xmlns:a16="http://schemas.microsoft.com/office/drawing/2014/main" id="{17D9DF66-41DB-4AD0-B850-98012369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24844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9" descr="oranges-450">
            <a:extLst>
              <a:ext uri="{FF2B5EF4-FFF2-40B4-BE49-F238E27FC236}">
                <a16:creationId xmlns="" xmlns:a16="http://schemas.microsoft.com/office/drawing/2014/main" id="{EF1E1E04-C9BC-4F96-BA65-3D0F75EC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51" y="908050"/>
            <a:ext cx="3168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0" descr="Red_Apple">
            <a:extLst>
              <a:ext uri="{FF2B5EF4-FFF2-40B4-BE49-F238E27FC236}">
                <a16:creationId xmlns="" xmlns:a16="http://schemas.microsoft.com/office/drawing/2014/main" id="{06BEFBF2-14EF-4C94-837C-CA077042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87812"/>
            <a:ext cx="30956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1" descr="breskva-slika-707580">
            <a:extLst>
              <a:ext uri="{FF2B5EF4-FFF2-40B4-BE49-F238E27FC236}">
                <a16:creationId xmlns="" xmlns:a16="http://schemas.microsoft.com/office/drawing/2014/main" id="{A3836CC6-3764-4D93-B128-92FEED4E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4844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2" descr="get_img">
            <a:extLst>
              <a:ext uri="{FF2B5EF4-FFF2-40B4-BE49-F238E27FC236}">
                <a16:creationId xmlns="" xmlns:a16="http://schemas.microsoft.com/office/drawing/2014/main" id="{1167BF00-A9BF-4F2E-B677-510CBA3B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4844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3" descr="belo_grozdje3">
            <a:extLst>
              <a:ext uri="{FF2B5EF4-FFF2-40B4-BE49-F238E27FC236}">
                <a16:creationId xmlns="" xmlns:a16="http://schemas.microsoft.com/office/drawing/2014/main" id="{5678FCBF-840C-455D-8D78-A2517AEE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7" y="4314825"/>
            <a:ext cx="22320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4" descr="kompot-od-sljiva456">
            <a:extLst>
              <a:ext uri="{FF2B5EF4-FFF2-40B4-BE49-F238E27FC236}">
                <a16:creationId xmlns="" xmlns:a16="http://schemas.microsoft.com/office/drawing/2014/main" id="{44A52ED6-53EC-47CF-8AAB-B6577B7D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38" y="454025"/>
            <a:ext cx="22875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6147FDEF-BBAE-4803-9373-621838FDC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7" y="-57944"/>
            <a:ext cx="7477125" cy="465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2800" b="1" dirty="0">
                <a:solidFill>
                  <a:srgbClr val="FF0000"/>
                </a:solidFill>
              </a:rPr>
              <a:t>Kupujte sezonsko Povrće</a:t>
            </a:r>
            <a:endParaRPr lang="en-US" altLang="sr-Latn-RS" sz="2800" b="1" dirty="0">
              <a:solidFill>
                <a:srgbClr val="FF0000"/>
              </a:solidFill>
            </a:endParaRPr>
          </a:p>
        </p:txBody>
      </p:sp>
      <p:pic>
        <p:nvPicPr>
          <p:cNvPr id="12291" name="Picture 4" descr="6815_brokoli-02-foto-Dreamstime_if">
            <a:extLst>
              <a:ext uri="{FF2B5EF4-FFF2-40B4-BE49-F238E27FC236}">
                <a16:creationId xmlns="" xmlns:a16="http://schemas.microsoft.com/office/drawing/2014/main" id="{57A88FAE-8246-4EC6-85EC-52D7F38E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33925"/>
            <a:ext cx="3000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Krompir">
            <a:extLst>
              <a:ext uri="{FF2B5EF4-FFF2-40B4-BE49-F238E27FC236}">
                <a16:creationId xmlns="" xmlns:a16="http://schemas.microsoft.com/office/drawing/2014/main" id="{078C99C5-BF94-4FA8-8965-1B4CC0B6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0591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paradajz">
            <a:extLst>
              <a:ext uri="{FF2B5EF4-FFF2-40B4-BE49-F238E27FC236}">
                <a16:creationId xmlns="" xmlns:a16="http://schemas.microsoft.com/office/drawing/2014/main" id="{7BDEDAA5-3C1A-493C-BA2F-85C01C03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78608"/>
            <a:ext cx="18716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bijeli_luk">
            <a:extLst>
              <a:ext uri="{FF2B5EF4-FFF2-40B4-BE49-F238E27FC236}">
                <a16:creationId xmlns="" xmlns:a16="http://schemas.microsoft.com/office/drawing/2014/main" id="{589AF185-4A7A-4D58-B644-4806835A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03" y="3065121"/>
            <a:ext cx="18716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celer">
            <a:extLst>
              <a:ext uri="{FF2B5EF4-FFF2-40B4-BE49-F238E27FC236}">
                <a16:creationId xmlns="" xmlns:a16="http://schemas.microsoft.com/office/drawing/2014/main" id="{E2E63BAE-7CEB-4EB2-91DE-AE31D8BB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10080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paprike">
            <a:extLst>
              <a:ext uri="{FF2B5EF4-FFF2-40B4-BE49-F238E27FC236}">
                <a16:creationId xmlns="" xmlns:a16="http://schemas.microsoft.com/office/drawing/2014/main" id="{FE4FD72E-8FA8-40A3-B1BF-B0047360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52" y="656938"/>
            <a:ext cx="288131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karfiol">
            <a:extLst>
              <a:ext uri="{FF2B5EF4-FFF2-40B4-BE49-F238E27FC236}">
                <a16:creationId xmlns="" xmlns:a16="http://schemas.microsoft.com/office/drawing/2014/main" id="{3C48D3C1-B3E8-403A-A9F8-127CA906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77082"/>
            <a:ext cx="1871663" cy="17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salata-zelena">
            <a:extLst>
              <a:ext uri="{FF2B5EF4-FFF2-40B4-BE49-F238E27FC236}">
                <a16:creationId xmlns="" xmlns:a16="http://schemas.microsoft.com/office/drawing/2014/main" id="{330FB49B-55DD-4717-9BE0-2F3549F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242690"/>
            <a:ext cx="28813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250px-CarrotRoots">
            <a:extLst>
              <a:ext uri="{FF2B5EF4-FFF2-40B4-BE49-F238E27FC236}">
                <a16:creationId xmlns="" xmlns:a16="http://schemas.microsoft.com/office/drawing/2014/main" id="{75E96E86-5DB4-4C6A-99EA-EB5DA93A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08"/>
            <a:ext cx="3059113" cy="203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1554_web-krastavac-INMAGINE_if">
            <a:extLst>
              <a:ext uri="{FF2B5EF4-FFF2-40B4-BE49-F238E27FC236}">
                <a16:creationId xmlns="" xmlns:a16="http://schemas.microsoft.com/office/drawing/2014/main" id="{A5EEC2C8-B5A6-4AC4-A95A-F817E954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20510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9239531-45B1-438E-B07B-6BE720EAE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900" y="-98425"/>
            <a:ext cx="7477125" cy="538162"/>
          </a:xfrm>
        </p:spPr>
        <p:txBody>
          <a:bodyPr/>
          <a:lstStyle/>
          <a:p>
            <a:pPr algn="ctr" eaLnBrk="1" hangingPunct="1"/>
            <a:r>
              <a:rPr lang="sr-Latn-RS" altLang="sr-Latn-RS" sz="2800" dirty="0">
                <a:solidFill>
                  <a:srgbClr val="FF0000"/>
                </a:solidFill>
              </a:rPr>
              <a:t>Unosite Bjelančevine i ugljeni hidrati</a:t>
            </a:r>
            <a:endParaRPr lang="en-US" altLang="sr-Latn-RS" sz="2800" dirty="0">
              <a:solidFill>
                <a:srgbClr val="FF0000"/>
              </a:solidFill>
            </a:endParaRPr>
          </a:p>
        </p:txBody>
      </p:sp>
      <p:pic>
        <p:nvPicPr>
          <p:cNvPr id="13315" name="Picture 4" descr="-pilece-meso-1kg_0">
            <a:extLst>
              <a:ext uri="{FF2B5EF4-FFF2-40B4-BE49-F238E27FC236}">
                <a16:creationId xmlns="" xmlns:a16="http://schemas.microsoft.com/office/drawing/2014/main" id="{5E398BB5-3AB7-4EB2-B80E-9F058E86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095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kifla">
            <a:extLst>
              <a:ext uri="{FF2B5EF4-FFF2-40B4-BE49-F238E27FC236}">
                <a16:creationId xmlns="" xmlns:a16="http://schemas.microsoft.com/office/drawing/2014/main" id="{7BB4C2CA-BBCD-4F5E-9E38-08EBF553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295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meso">
            <a:extLst>
              <a:ext uri="{FF2B5EF4-FFF2-40B4-BE49-F238E27FC236}">
                <a16:creationId xmlns="" xmlns:a16="http://schemas.microsoft.com/office/drawing/2014/main" id="{63E89B52-9541-4488-AAA2-85189FF46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2" y="642937"/>
            <a:ext cx="1655763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jaja_2">
            <a:extLst>
              <a:ext uri="{FF2B5EF4-FFF2-40B4-BE49-F238E27FC236}">
                <a16:creationId xmlns="" xmlns:a16="http://schemas.microsoft.com/office/drawing/2014/main" id="{683EC063-23EC-4F87-8A97-FDF11334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954588"/>
            <a:ext cx="31686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hleb_pudaracki_500g">
            <a:extLst>
              <a:ext uri="{FF2B5EF4-FFF2-40B4-BE49-F238E27FC236}">
                <a16:creationId xmlns="" xmlns:a16="http://schemas.microsoft.com/office/drawing/2014/main" id="{B0C0513B-636A-4011-9C6B-C183B719C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94175"/>
            <a:ext cx="2881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zitarice">
            <a:extLst>
              <a:ext uri="{FF2B5EF4-FFF2-40B4-BE49-F238E27FC236}">
                <a16:creationId xmlns="" xmlns:a16="http://schemas.microsoft.com/office/drawing/2014/main" id="{3C427311-4104-4DC8-A825-41B5F58A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5350"/>
            <a:ext cx="1835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vita-posip">
            <a:extLst>
              <a:ext uri="{FF2B5EF4-FFF2-40B4-BE49-F238E27FC236}">
                <a16:creationId xmlns="" xmlns:a16="http://schemas.microsoft.com/office/drawing/2014/main" id="{661EE877-F674-486B-98B4-6C2DB055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835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Cheese-is-yellow">
            <a:extLst>
              <a:ext uri="{FF2B5EF4-FFF2-40B4-BE49-F238E27FC236}">
                <a16:creationId xmlns="" xmlns:a16="http://schemas.microsoft.com/office/drawing/2014/main" id="{FA902EA5-2EEE-44C5-A35C-07B4F2FB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medicina-mala">
            <a:extLst>
              <a:ext uri="{FF2B5EF4-FFF2-40B4-BE49-F238E27FC236}">
                <a16:creationId xmlns="" xmlns:a16="http://schemas.microsoft.com/office/drawing/2014/main" id="{22F58E99-B03B-4E3E-BB66-DD508362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2952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meat">
            <a:extLst>
              <a:ext uri="{FF2B5EF4-FFF2-40B4-BE49-F238E27FC236}">
                <a16:creationId xmlns="" xmlns:a16="http://schemas.microsoft.com/office/drawing/2014/main" id="{D1925C7A-72F0-4728-96F3-61E6289F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16" y="798708"/>
            <a:ext cx="14414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F5A4DA47-411C-41FC-BFD4-76F7F09A7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122" y="-17462"/>
            <a:ext cx="7477125" cy="393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r-Latn-RS" altLang="sr-Latn-RS" sz="2800" dirty="0">
                <a:solidFill>
                  <a:srgbClr val="FF0000"/>
                </a:solidFill>
              </a:rPr>
              <a:t>Korisne tečnosti </a:t>
            </a:r>
            <a:endParaRPr lang="en-US" altLang="sr-Latn-RS" sz="2800" dirty="0">
              <a:solidFill>
                <a:srgbClr val="FF0000"/>
              </a:solidFill>
            </a:endParaRPr>
          </a:p>
        </p:txBody>
      </p:sp>
      <p:pic>
        <p:nvPicPr>
          <p:cNvPr id="14339" name="Picture 4" descr="jogurt1-300x225">
            <a:extLst>
              <a:ext uri="{FF2B5EF4-FFF2-40B4-BE49-F238E27FC236}">
                <a16:creationId xmlns="" xmlns:a16="http://schemas.microsoft.com/office/drawing/2014/main" id="{120FAB4B-EE63-4B25-BD8D-1CE7D331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2"/>
            <a:ext cx="183515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4f5995ef1b498933f2dfb3ad6360972c">
            <a:extLst>
              <a:ext uri="{FF2B5EF4-FFF2-40B4-BE49-F238E27FC236}">
                <a16:creationId xmlns="" xmlns:a16="http://schemas.microsoft.com/office/drawing/2014/main" id="{1AC860AC-1F21-4FA2-AD33-76B26B69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72" y="4488864"/>
            <a:ext cx="27352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voda(1)">
            <a:extLst>
              <a:ext uri="{FF2B5EF4-FFF2-40B4-BE49-F238E27FC236}">
                <a16:creationId xmlns="" xmlns:a16="http://schemas.microsoft.com/office/drawing/2014/main" id="{C4AB72FE-AF30-49FE-9D23-E3257E18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32416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sok-od-sargarepe">
            <a:extLst>
              <a:ext uri="{FF2B5EF4-FFF2-40B4-BE49-F238E27FC236}">
                <a16:creationId xmlns="" xmlns:a16="http://schemas.microsoft.com/office/drawing/2014/main" id="{11A75885-E965-49DF-88AB-67C1A7C5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5" y="2600325"/>
            <a:ext cx="27352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juice-640x480">
            <a:extLst>
              <a:ext uri="{FF2B5EF4-FFF2-40B4-BE49-F238E27FC236}">
                <a16:creationId xmlns="" xmlns:a16="http://schemas.microsoft.com/office/drawing/2014/main" id="{D76AA8FD-11D4-49CD-B57D-58B314DB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33115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limun_dijeta">
            <a:extLst>
              <a:ext uri="{FF2B5EF4-FFF2-40B4-BE49-F238E27FC236}">
                <a16:creationId xmlns="" xmlns:a16="http://schemas.microsoft.com/office/drawing/2014/main" id="{00A46CF9-9542-4F35-922F-A9434120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26" y="487863"/>
            <a:ext cx="23764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sok-od-cvekle">
            <a:extLst>
              <a:ext uri="{FF2B5EF4-FFF2-40B4-BE49-F238E27FC236}">
                <a16:creationId xmlns="" xmlns:a16="http://schemas.microsoft.com/office/drawing/2014/main" id="{A21E2583-C872-45B3-A26C-2F5298A5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17915_mleko-shutterstock_49687903_if">
            <a:extLst>
              <a:ext uri="{FF2B5EF4-FFF2-40B4-BE49-F238E27FC236}">
                <a16:creationId xmlns="" xmlns:a16="http://schemas.microsoft.com/office/drawing/2014/main" id="{42273F9D-A272-4941-BEF0-43FE03C0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1800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09C90EA-83E0-4B06-A023-2BA56748A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Organic  (BIO)</a:t>
            </a:r>
            <a:r>
              <a:rPr lang="bs-Latn-BA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proizvod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546B7E45-8098-4F29-A693-2F3F0B2E5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sr-Latn-RS" sz="3200" dirty="0" err="1">
                <a:latin typeface="Times New Roman" panose="02020603050405020304" pitchFamily="18" charset="0"/>
              </a:rPr>
              <a:t>Intenzivnom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poljoprivrednom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proizvodnjom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kakva</a:t>
            </a:r>
            <a:r>
              <a:rPr lang="en-US" altLang="sr-Latn-RS" sz="3200" dirty="0">
                <a:latin typeface="Times New Roman" panose="02020603050405020304" pitchFamily="18" charset="0"/>
              </a:rPr>
              <a:t> je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danas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zastupljena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na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globalnom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tržištu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sve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većom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upotrebom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đubriva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pesticida</a:t>
            </a:r>
            <a:r>
              <a:rPr lang="en-US" altLang="sr-Latn-RS" sz="3200" dirty="0">
                <a:latin typeface="Times New Roman" panose="02020603050405020304" pitchFamily="18" charset="0"/>
              </a:rPr>
              <a:t>,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došlo</a:t>
            </a:r>
            <a:r>
              <a:rPr lang="en-US" altLang="sr-Latn-RS" sz="3200" dirty="0">
                <a:latin typeface="Times New Roman" panose="02020603050405020304" pitchFamily="18" charset="0"/>
              </a:rPr>
              <a:t> je do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pret</a:t>
            </a:r>
            <a:r>
              <a:rPr lang="bs-Latn-BA" altLang="sr-Latn-RS" sz="3200" dirty="0">
                <a:latin typeface="Times New Roman" panose="02020603050405020304" pitchFamily="18" charset="0"/>
              </a:rPr>
              <a:t>j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eranog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zagađenja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na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poljoprivrednim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površinama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koje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zahvataju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veliki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procenat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naše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planete</a:t>
            </a:r>
            <a:r>
              <a:rPr lang="en-US" altLang="sr-Latn-RS" sz="3200" dirty="0"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sr-Latn-RS" sz="3200" dirty="0" err="1">
                <a:latin typeface="Times New Roman" panose="02020603050405020304" pitchFamily="18" charset="0"/>
              </a:rPr>
              <a:t>Iz</a:t>
            </a:r>
            <a:r>
              <a:rPr lang="en-US" altLang="sr-Latn-RS" sz="3200" dirty="0">
                <a:latin typeface="Times New Roman" panose="02020603050405020304" pitchFamily="18" charset="0"/>
              </a:rPr>
              <a:t> tog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razloga</a:t>
            </a:r>
            <a:r>
              <a:rPr lang="en-US" altLang="sr-Latn-RS" sz="3200" dirty="0">
                <a:latin typeface="Times New Roman" panose="02020603050405020304" pitchFamily="18" charset="0"/>
              </a:rPr>
              <a:t> bi</a:t>
            </a:r>
            <a:r>
              <a:rPr lang="bs-Latn-BA" altLang="sr-Latn-RS" sz="3200" dirty="0">
                <a:latin typeface="Times New Roman" panose="02020603050405020304" pitchFamily="18" charset="0"/>
              </a:rPr>
              <a:t>će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neophodno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organizovati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alternativni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način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proizvodnje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koji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će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obezbediti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dovoljne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količine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zdravije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hrane</a:t>
            </a:r>
            <a:r>
              <a:rPr lang="en-US" altLang="sr-Latn-RS" sz="3200" dirty="0">
                <a:latin typeface="Times New Roman" panose="02020603050405020304" pitchFamily="18" charset="0"/>
              </a:rPr>
              <a:t>,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čija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će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proizvodnja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potražnja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prevladati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sadašnju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konvencionalnu</a:t>
            </a:r>
            <a:r>
              <a:rPr lang="en-US" altLang="sr-Latn-RS" sz="3200" dirty="0">
                <a:latin typeface="Times New Roman" panose="02020603050405020304" pitchFamily="18" charset="0"/>
              </a:rPr>
              <a:t> </a:t>
            </a:r>
            <a:r>
              <a:rPr lang="en-US" altLang="sr-Latn-RS" sz="3200" dirty="0" err="1">
                <a:latin typeface="Times New Roman" panose="02020603050405020304" pitchFamily="18" charset="0"/>
              </a:rPr>
              <a:t>proizvodnju</a:t>
            </a:r>
            <a:r>
              <a:rPr lang="en-US" altLang="sr-Latn-RS" sz="32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93080"/>
            <a:ext cx="152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ANd9GcQqGeJX2OcuKh02c-MvZqT1dFYlpNtkEUbrof3Ce62qDsTNzgCf">
            <a:extLst>
              <a:ext uri="{FF2B5EF4-FFF2-40B4-BE49-F238E27FC236}">
                <a16:creationId xmlns="" xmlns:a16="http://schemas.microsoft.com/office/drawing/2014/main" id="{637FD777-12AF-4925-941A-413E1388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7C7ACB12-17CC-4CBA-B763-531E65CF5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altLang="sr-Latn-RS" sz="4000">
                <a:latin typeface="Times New Roman" panose="02020603050405020304" pitchFamily="18" charset="0"/>
              </a:rPr>
              <a:t>Organska (alternativn</a:t>
            </a:r>
            <a:r>
              <a:rPr lang="en-US" altLang="sr-Latn-RS" sz="4000">
                <a:latin typeface="Times New Roman" panose="02020603050405020304" pitchFamily="18" charset="0"/>
              </a:rPr>
              <a:t>a</a:t>
            </a:r>
            <a:r>
              <a:rPr lang="sr-Latn-CS" altLang="sr-Latn-RS" sz="4000">
                <a:latin typeface="Times New Roman" panose="02020603050405020304" pitchFamily="18" charset="0"/>
              </a:rPr>
              <a:t>) poljoprivreda</a:t>
            </a:r>
            <a:endParaRPr lang="en-US" altLang="sr-Latn-RS" sz="4000">
              <a:latin typeface="Times New Roman" panose="02020603050405020304" pitchFamily="18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29CD7A5B-2505-4118-BEED-F5DC281C3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 eaLnBrk="1" hangingPunct="1"/>
            <a:r>
              <a:rPr lang="sr-Latn-CS" altLang="sr-Latn-RS" dirty="0">
                <a:latin typeface="Times New Roman" panose="02020603050405020304" pitchFamily="18" charset="0"/>
              </a:rPr>
              <a:t>Nasuprot konvencionalnoj poljoprivredi sa intenzivnom upotrebom hemijskih inputa stvara se novi tip poljoprivredne proizvodnje koja se naziva: ekološka, organska, biološka,</a:t>
            </a:r>
            <a:r>
              <a:rPr lang="en-US" altLang="sr-Latn-RS" dirty="0">
                <a:latin typeface="Times New Roman" panose="02020603050405020304" pitchFamily="18" charset="0"/>
              </a:rPr>
              <a:t> </a:t>
            </a:r>
            <a:r>
              <a:rPr lang="sr-Latn-CS" altLang="sr-Latn-RS" dirty="0">
                <a:latin typeface="Times New Roman" panose="02020603050405020304" pitchFamily="18" charset="0"/>
              </a:rPr>
              <a:t>niskoinputna ili alternativna.Naša domaćinstva imaju lijepu šansu u ovoj proizvodnji jer na svjetskom tržištu ovo je prilika sa kojom možemo biti konkurenti</a:t>
            </a:r>
          </a:p>
          <a:p>
            <a:pPr algn="just" eaLnBrk="1" hangingPunct="1"/>
            <a:endParaRPr lang="sr-Latn-CS" altLang="sr-Latn-RS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sr-Latn-CS" altLang="sr-Latn-RS" dirty="0">
                <a:latin typeface="Times New Roman" panose="02020603050405020304" pitchFamily="18" charset="0"/>
              </a:rPr>
              <a:t>Osnovni cilj – očuvanje ekološke ravnoteže i zdravlja ljudi</a:t>
            </a:r>
            <a:endParaRPr lang="en-US" altLang="sr-Latn-RS" dirty="0">
              <a:latin typeface="Times New Roman" panose="02020603050405020304" pitchFamily="18" charset="0"/>
            </a:endParaRPr>
          </a:p>
        </p:txBody>
      </p:sp>
      <p:sp>
        <p:nvSpPr>
          <p:cNvPr id="14341" name="AutoShape 5" descr="2Q==">
            <a:extLst>
              <a:ext uri="{FF2B5EF4-FFF2-40B4-BE49-F238E27FC236}">
                <a16:creationId xmlns="" xmlns:a16="http://schemas.microsoft.com/office/drawing/2014/main" id="{2A7EB47E-D07E-4485-A0AA-D7AA45B738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sp>
        <p:nvSpPr>
          <p:cNvPr id="14342" name="AutoShape 7" descr="2Q==">
            <a:extLst>
              <a:ext uri="{FF2B5EF4-FFF2-40B4-BE49-F238E27FC236}">
                <a16:creationId xmlns="" xmlns:a16="http://schemas.microsoft.com/office/drawing/2014/main" id="{170CDAFF-AF95-4EB1-B293-B041171C2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pic>
        <p:nvPicPr>
          <p:cNvPr id="14343" name="Picture 11" descr="ANd9GcR3rHDDHAehE5n-tPr7dl-DeoPcZYYpzcyhtUUilvlLiCzxEGS_fg">
            <a:extLst>
              <a:ext uri="{FF2B5EF4-FFF2-40B4-BE49-F238E27FC236}">
                <a16:creationId xmlns="" xmlns:a16="http://schemas.microsoft.com/office/drawing/2014/main" id="{8AFC32EF-3771-46B3-85A5-A60A621E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510540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ANd9GcQTY_GK3R22yM2GYlfn-vpfRW-l9U4nG9G70SfG54YOgAl5gnV-qQ">
            <a:extLst>
              <a:ext uri="{FF2B5EF4-FFF2-40B4-BE49-F238E27FC236}">
                <a16:creationId xmlns="" xmlns:a16="http://schemas.microsoft.com/office/drawing/2014/main" id="{790D4247-2712-4CF5-9C27-AEB5F48E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" y="4926012"/>
            <a:ext cx="38433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u="sng" dirty="0" smtClean="0"/>
              <a:t>Uvod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62578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Ratovi su bili generatori razvoja zanatstva</a:t>
            </a:r>
          </a:p>
          <a:p>
            <a:pPr algn="just"/>
            <a:r>
              <a:rPr lang="bs-Latn-BA" dirty="0" smtClean="0"/>
              <a:t>Tradicijski i umjetnički zanati dobri su pokazatelji dugovječnosti i uspješnosti brojnih nacija, pa se može zaključiti da tradicijski zanati imaju tri glavna obilježja:</a:t>
            </a:r>
            <a:endParaRPr lang="hr-HR" dirty="0" smtClean="0"/>
          </a:p>
          <a:p>
            <a:pPr lvl="4"/>
            <a:r>
              <a:rPr lang="bs-Latn-BA" sz="2000" dirty="0" smtClean="0">
                <a:solidFill>
                  <a:srgbClr val="FF0000"/>
                </a:solidFill>
              </a:rPr>
              <a:t>Predmeti se pretežno rade ručno,</a:t>
            </a:r>
            <a:endParaRPr lang="hr-HR" sz="2000" dirty="0" smtClean="0">
              <a:solidFill>
                <a:srgbClr val="FF0000"/>
              </a:solidFill>
            </a:endParaRPr>
          </a:p>
          <a:p>
            <a:pPr lvl="4"/>
            <a:r>
              <a:rPr lang="bs-Latn-BA" sz="2000" dirty="0" smtClean="0">
                <a:solidFill>
                  <a:srgbClr val="FF0000"/>
                </a:solidFill>
              </a:rPr>
              <a:t>Oslanjaju se na kulturu i tradiciju određenog područja </a:t>
            </a:r>
            <a:endParaRPr lang="hr-HR" sz="2000" dirty="0" smtClean="0">
              <a:solidFill>
                <a:srgbClr val="FF0000"/>
              </a:solidFill>
            </a:endParaRPr>
          </a:p>
          <a:p>
            <a:pPr lvl="4"/>
            <a:r>
              <a:rPr lang="bs-Latn-BA" sz="2000" dirty="0" smtClean="0">
                <a:solidFill>
                  <a:srgbClr val="FF0000"/>
                </a:solidFill>
              </a:rPr>
              <a:t>Simbolizuju i čuvaju lokalni ili nacionalni identitet</a:t>
            </a:r>
            <a:endParaRPr lang="hr-HR" sz="2000" dirty="0" smtClean="0">
              <a:solidFill>
                <a:srgbClr val="FF0000"/>
              </a:solidFill>
            </a:endParaRPr>
          </a:p>
          <a:p>
            <a:r>
              <a:rPr lang="bs-Latn-BA" dirty="0" smtClean="0"/>
              <a:t>Od odlaska Osmanlija pa sve do današnjih dana sve manje ljudi se bavi starim zanatima</a:t>
            </a:r>
          </a:p>
          <a:p>
            <a:pPr algn="just"/>
            <a:r>
              <a:rPr lang="bs-Latn-BA" dirty="0" smtClean="0"/>
              <a:t>Industrijalizacija,ali i modernizacija,potiskuju zanatstvo,te kod ljudi nestaje potreba za korištenjem stvari koje proizvode zanatlije,a ako i ima potrebe za tim stvarima,onda se koriste prije svega zbog prihvatljive cijene,oni predmeti koji su proizvedeni na moderan način.Tako se zanati potiskuju,tiho i polako,rijetki o njima pišu, mladi narastaji ne uče o njima,a tek nekolicina se podučava zanatstvu.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="" xmlns:a16="http://schemas.microsoft.com/office/drawing/2014/main" id="{ADE1E2E5-F949-45DC-A19C-49CB3F560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Istorijat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B0F65872-838A-4BE6-B72B-A625947F3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686300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Krajem XVIII v</a:t>
            </a:r>
            <a:r>
              <a:rPr lang="bs-Latn-BA" altLang="sr-Latn-RS" sz="2000" b="1">
                <a:latin typeface="Garamond" panose="02020404030301010803" pitchFamily="18" charset="0"/>
              </a:rPr>
              <a:t>j</a:t>
            </a:r>
            <a:r>
              <a:rPr lang="it-IT" altLang="sr-Latn-RS" sz="2000" b="1">
                <a:latin typeface="Garamond" panose="02020404030301010803" pitchFamily="18" charset="0"/>
              </a:rPr>
              <a:t>eka je rođena ideja o organskoj proizvodnji poljoprivrednih kultura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Industrijska revolucija i razvitak hem. industrije doveli su do povećanja korištenja hem. jedinjenja tokom tretiranja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Dolazi do opadanja kvaliteta hrane i zagađenja voda i zemljišta preparatima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Sv</a:t>
            </a:r>
            <a:r>
              <a:rPr lang="bs-Latn-BA" altLang="sr-Latn-RS" sz="2000" b="1">
                <a:latin typeface="Garamond" panose="02020404030301010803" pitchFamily="18" charset="0"/>
              </a:rPr>
              <a:t>j</a:t>
            </a:r>
            <a:r>
              <a:rPr lang="it-IT" altLang="sr-Latn-RS" sz="2000" b="1">
                <a:latin typeface="Garamond" panose="02020404030301010803" pitchFamily="18" charset="0"/>
              </a:rPr>
              <a:t>est o neophodnosti m</a:t>
            </a:r>
            <a:r>
              <a:rPr lang="bs-Latn-BA" altLang="sr-Latn-RS" sz="2000" b="1">
                <a:latin typeface="Garamond" panose="02020404030301010803" pitchFamily="18" charset="0"/>
              </a:rPr>
              <a:t>j</a:t>
            </a:r>
            <a:r>
              <a:rPr lang="it-IT" altLang="sr-Latn-RS" sz="2000" b="1">
                <a:latin typeface="Garamond" panose="02020404030301010803" pitchFamily="18" charset="0"/>
              </a:rPr>
              <a:t>enjanja načina upravljanja poljoprivrednim gazdinstvom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Stvorena zamisao o gajenju biljaka uz smanjeno korištenje hem. sredstava, kontrolisanom upotrebom sintetičkih đubriva, prim</a:t>
            </a:r>
            <a:r>
              <a:rPr lang="bs-Latn-BA" altLang="sr-Latn-RS" sz="2000" b="1">
                <a:latin typeface="Garamond" panose="02020404030301010803" pitchFamily="18" charset="0"/>
              </a:rPr>
              <a:t>j</a:t>
            </a:r>
            <a:r>
              <a:rPr lang="it-IT" altLang="sr-Latn-RS" sz="2000" b="1">
                <a:latin typeface="Garamond" panose="02020404030301010803" pitchFamily="18" charset="0"/>
              </a:rPr>
              <a:t>enom plodoreda, dubokim oranjem, izbacivanjem monokultura i sl.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Pioniri organske poljoprivrede su imali na umu i zaštitu životne sredine, pored gore navedenih faktora</a:t>
            </a:r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it-IT" altLang="sr-Latn-RS" sz="2000" b="1">
                <a:latin typeface="Garamond" panose="02020404030301010803" pitchFamily="18" charset="0"/>
              </a:rPr>
              <a:t>Početkom 70-tih godina prošlog v</a:t>
            </a:r>
            <a:r>
              <a:rPr lang="bs-Latn-BA" altLang="sr-Latn-RS" sz="2000" b="1">
                <a:latin typeface="Garamond" panose="02020404030301010803" pitchFamily="18" charset="0"/>
              </a:rPr>
              <a:t>j</a:t>
            </a:r>
            <a:r>
              <a:rPr lang="it-IT" altLang="sr-Latn-RS" sz="2000" b="1">
                <a:latin typeface="Garamond" panose="02020404030301010803" pitchFamily="18" charset="0"/>
              </a:rPr>
              <a:t>eka, grupa poljoprivrednika je definisala pravila proizvodnje organskim metodom putem nekih dobrovoljnih normativa, to su bili začeci IFOAM-a (Međunarodna federacija pokreta organske poljoprivrede)</a:t>
            </a:r>
          </a:p>
          <a:p>
            <a:pPr>
              <a:lnSpc>
                <a:spcPct val="80000"/>
              </a:lnSpc>
            </a:pPr>
            <a:endParaRPr lang="en-US" altLang="sr-Latn-RS" sz="2000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47B2C9-DC30-4460-8E06-6C40808FC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836920"/>
            <a:ext cx="1219200" cy="97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="" xmlns:a16="http://schemas.microsoft.com/office/drawing/2014/main" id="{C2F0E17C-E616-4D29-BEF5-8FDD0BB0E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Sinonimi</a:t>
            </a: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F4BC6866-59ED-4677-83CC-69C5D134D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82000" cy="4038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sr-Latn-CS" altLang="sr-Latn-RS" sz="3600" b="1">
                <a:latin typeface="Garamond" panose="02020404030301010803" pitchFamily="18" charset="0"/>
              </a:rPr>
              <a:t>   Iako je kod nas usvojen naziv Organska poljoprivreda, samim tim i organska proizvodnja i organski proizvod, u većini zemalja sa koriste i sledeći termini: biološka, ekološka proizvodnja i bio i eko proizvod.</a:t>
            </a:r>
            <a:endParaRPr lang="en-US" altLang="sr-Latn-RS" sz="3600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8B89B790-8754-4747-85AC-6A030BA6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7171" name="Content Placeholder 2">
            <a:extLst>
              <a:ext uri="{FF2B5EF4-FFF2-40B4-BE49-F238E27FC236}">
                <a16:creationId xmlns="" xmlns:a16="http://schemas.microsoft.com/office/drawing/2014/main" id="{8AFF8BDE-57AD-44C3-B396-2440EFC84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7172" name="Picture 2">
            <a:extLst>
              <a:ext uri="{FF2B5EF4-FFF2-40B4-BE49-F238E27FC236}">
                <a16:creationId xmlns="" xmlns:a16="http://schemas.microsoft.com/office/drawing/2014/main" id="{DA1D3918-C7E5-4483-B380-B8A21441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455C6F3A-A558-4699-BBAB-202E0C0E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8195" name="Content Placeholder 2">
            <a:extLst>
              <a:ext uri="{FF2B5EF4-FFF2-40B4-BE49-F238E27FC236}">
                <a16:creationId xmlns="" xmlns:a16="http://schemas.microsoft.com/office/drawing/2014/main" id="{2A749F46-BECD-4E4B-87CF-F5FE362D83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196" name="Picture 5">
            <a:extLst>
              <a:ext uri="{FF2B5EF4-FFF2-40B4-BE49-F238E27FC236}">
                <a16:creationId xmlns="" xmlns:a16="http://schemas.microsoft.com/office/drawing/2014/main" id="{531034B3-C2DF-4217-8700-47061E31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588"/>
            <a:ext cx="883920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="" xmlns:a16="http://schemas.microsoft.com/office/drawing/2014/main" id="{F1D7906F-7C96-472B-A8AA-4B6DA16A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9219" name="Content Placeholder 2">
            <a:extLst>
              <a:ext uri="{FF2B5EF4-FFF2-40B4-BE49-F238E27FC236}">
                <a16:creationId xmlns="" xmlns:a16="http://schemas.microsoft.com/office/drawing/2014/main" id="{2AE7D286-8E32-49A7-8A98-8222E76F85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9220" name="Picture 3">
            <a:extLst>
              <a:ext uri="{FF2B5EF4-FFF2-40B4-BE49-F238E27FC236}">
                <a16:creationId xmlns="" xmlns:a16="http://schemas.microsoft.com/office/drawing/2014/main" id="{E371A6D3-B05D-48F0-A362-99BF915B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1B66C4EC-5249-43CE-9F32-3D56E13C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10243" name="Content Placeholder 2">
            <a:extLst>
              <a:ext uri="{FF2B5EF4-FFF2-40B4-BE49-F238E27FC236}">
                <a16:creationId xmlns="" xmlns:a16="http://schemas.microsoft.com/office/drawing/2014/main" id="{62A121D1-4ACA-43CA-95B0-9564631B68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10244" name="Picture 3">
            <a:extLst>
              <a:ext uri="{FF2B5EF4-FFF2-40B4-BE49-F238E27FC236}">
                <a16:creationId xmlns="" xmlns:a16="http://schemas.microsoft.com/office/drawing/2014/main" id="{69E3930C-E2E1-4D0E-B5D6-15865F1A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D9F0AE32-40EE-44C3-A81B-A9D5C3B9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12291" name="Content Placeholder 2">
            <a:extLst>
              <a:ext uri="{FF2B5EF4-FFF2-40B4-BE49-F238E27FC236}">
                <a16:creationId xmlns="" xmlns:a16="http://schemas.microsoft.com/office/drawing/2014/main" id="{C1FB793A-7592-4461-AE09-9F6E2E8BD88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12292" name="Picture 2">
            <a:extLst>
              <a:ext uri="{FF2B5EF4-FFF2-40B4-BE49-F238E27FC236}">
                <a16:creationId xmlns="" xmlns:a16="http://schemas.microsoft.com/office/drawing/2014/main" id="{B5A4C993-492A-4F0E-BAAD-E5CFE04D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="" xmlns:a16="http://schemas.microsoft.com/office/drawing/2014/main" id="{23DE45FE-0B79-4597-9739-C5F5D4900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Šta je organska proizvodnja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BBF60475-58BA-4DCB-A285-E6CE70287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sr-Latn-RS" sz="3600" b="1" dirty="0">
                <a:latin typeface="Garamond" panose="02020404030301010803" pitchFamily="18" charset="0"/>
              </a:rPr>
              <a:t>   </a:t>
            </a:r>
            <a:r>
              <a:rPr lang="sr-Latn-CS" altLang="sr-Latn-RS" sz="3200" b="1" dirty="0">
                <a:latin typeface="Garamond" panose="02020404030301010803" pitchFamily="18" charset="0"/>
              </a:rPr>
              <a:t>Organsku poljoprivredu treba shvatiti kao poseban odnos i sistem prema agrarnoj proizvodnji. Ona podrazumjeva mnogo više od onoga što se obično misli: to nije samo nekorištenje vještačkih đubriva ili pesticida, to je poštovanje procedura i reda u poljoprivredi i zahtjeva mnogo ulaganja i posvećenosti.</a:t>
            </a:r>
            <a:endParaRPr lang="en-US" altLang="sr-Latn-R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104032-2BDA-47DF-BB6B-7CF4215C9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B6F94978-3E73-4D0D-9456-6572863E7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altLang="sr-Latn-RS" sz="3600">
                <a:latin typeface="Times New Roman" panose="02020603050405020304" pitchFamily="18" charset="0"/>
              </a:rPr>
              <a:t>Tradicionalna poljoprivreda ima sledeće odlike:</a:t>
            </a:r>
            <a:endParaRPr lang="en-US" altLang="sr-Latn-RS" sz="3600">
              <a:latin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E7BEE3A1-387D-4512-83B2-B04E6B4C2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sr-Latn-CS" altLang="sr-Latn-RS" sz="2400">
                <a:latin typeface="Times New Roman" panose="02020603050405020304" pitchFamily="18" charset="0"/>
              </a:rPr>
              <a:t>Osnovni organizacioni oblik su porodična gazdinstva;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sr-Latn-CS" altLang="sr-Latn-RS" sz="2400">
                <a:latin typeface="Times New Roman" panose="02020603050405020304" pitchFamily="18" charset="0"/>
              </a:rPr>
              <a:t>Osnovni faktori proizvodnje su zemljište i radna snaga;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sr-Latn-CS" altLang="sr-Latn-RS" sz="2400">
                <a:latin typeface="Times New Roman" panose="02020603050405020304" pitchFamily="18" charset="0"/>
              </a:rPr>
              <a:t>Svaštarska struktura proizvodnje (naturalni karakter);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sr-Latn-CS" altLang="sr-Latn-RS" sz="2400">
                <a:latin typeface="Times New Roman" panose="02020603050405020304" pitchFamily="18" charset="0"/>
              </a:rPr>
              <a:t>Visok uticaj</a:t>
            </a:r>
            <a:r>
              <a:rPr lang="en-US" altLang="sr-Latn-RS" sz="2400">
                <a:latin typeface="Times New Roman" panose="02020603050405020304" pitchFamily="18" charset="0"/>
              </a:rPr>
              <a:t> prirodnih</a:t>
            </a:r>
            <a:r>
              <a:rPr lang="sr-Latn-CS" altLang="sr-Latn-RS" sz="2400">
                <a:latin typeface="Times New Roman" panose="02020603050405020304" pitchFamily="18" charset="0"/>
              </a:rPr>
              <a:t> činilaca na prinose i proizvodnju;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sr-Latn-CS" altLang="sr-Latn-RS" sz="2400">
                <a:latin typeface="Times New Roman" panose="02020603050405020304" pitchFamily="18" charset="0"/>
              </a:rPr>
              <a:t>Nedostatak stručne radne snage i drugih tehničko-tehnoloških sredstava </a:t>
            </a:r>
            <a:r>
              <a:rPr lang="sr-Latn-CS" altLang="sr-Latn-RS" sz="2400">
                <a:latin typeface="Times New Roman" panose="02020603050405020304" pitchFamily="18" charset="0"/>
                <a:sym typeface="Wingdings 3" panose="05040102010807070707" pitchFamily="18" charset="2"/>
              </a:rPr>
              <a:t> niska efikasnost poslovanja.</a:t>
            </a:r>
          </a:p>
          <a:p>
            <a:pPr eaLnBrk="1" hangingPunct="1">
              <a:lnSpc>
                <a:spcPct val="900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endParaRPr lang="en-US" altLang="sr-Latn-RS" sz="240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3478D092-6384-4001-8B25-730A17156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altLang="sr-Latn-RS" sz="3600">
                <a:latin typeface="Times New Roman" panose="02020603050405020304" pitchFamily="18" charset="0"/>
              </a:rPr>
              <a:t>Zagađenja povezana sa intenzivnom poljoprivredom</a:t>
            </a:r>
            <a:endParaRPr lang="en-US" altLang="sr-Latn-RS" sz="3600"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9AADE346-B2F1-4D19-88EF-7EEA2921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sr-Latn-CS" altLang="sr-Latn-RS" sz="2800" dirty="0">
                <a:latin typeface="Times New Roman" panose="02020603050405020304" pitchFamily="18" charset="0"/>
              </a:rPr>
              <a:t>Degradacija zemljišta (erozija, sabijanje, mineralna đubriva, zaštita biljaka)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sr-Latn-CS" altLang="sr-Latn-RS" sz="2800" dirty="0">
                <a:latin typeface="Times New Roman" panose="02020603050405020304" pitchFamily="18" charset="0"/>
              </a:rPr>
              <a:t>Aerozagađenje (ugljen-dioksid, sumpor-dioksid, azotni oksidi) – kisele kiše</a:t>
            </a:r>
          </a:p>
          <a:p>
            <a:pPr algn="just" eaLnBrk="1" hangingPunct="1"/>
            <a:r>
              <a:rPr lang="sr-Latn-CS" altLang="sr-Latn-RS" sz="2800" dirty="0">
                <a:latin typeface="Times New Roman" panose="02020603050405020304" pitchFamily="18" charset="0"/>
              </a:rPr>
              <a:t>Kjoto protokol (stupio na snagu 2005. godine)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sr-Latn-CS" altLang="sr-Latn-RS" sz="2800" dirty="0">
                <a:latin typeface="Times New Roman" panose="02020603050405020304" pitchFamily="18" charset="0"/>
              </a:rPr>
              <a:t>Antibiotici i hormoni u stočarskoj proizvodnji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sr-Latn-CS" altLang="sr-Latn-RS" sz="2800" dirty="0">
                <a:latin typeface="Times New Roman" panose="02020603050405020304" pitchFamily="18" charset="0"/>
              </a:rPr>
              <a:t>Aditivi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sr-Latn-CS" altLang="sr-Latn-RS" sz="2800" dirty="0">
                <a:latin typeface="Times New Roman" panose="02020603050405020304" pitchFamily="18" charset="0"/>
              </a:rPr>
              <a:t>Genetski modifikovani organizmi</a:t>
            </a:r>
          </a:p>
          <a:p>
            <a:pPr algn="just" eaLnBrk="1" hangingPunct="1"/>
            <a:endParaRPr lang="en-US" altLang="sr-Latn-RS" sz="28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u="sng" dirty="0" smtClean="0"/>
              <a:t>Stari bosanski zanati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s-Latn-BA" dirty="0" smtClean="0"/>
              <a:t>U srednjem vijeku bosansko zanatstvose razvija pod velikim uticajem rimske,grčke  i starokršćanske kulture,a od XV stoljeća, i dolaska Osmanlija,i arapske</a:t>
            </a:r>
          </a:p>
          <a:p>
            <a:pPr algn="just"/>
            <a:r>
              <a:rPr lang="bs-Latn-BA" dirty="0" smtClean="0"/>
              <a:t>Zanati su odgovorili na konkretne potrebe ljudi u datom vremenu,tako da su se rađali sa tim potrebama, sa njima odumirali,a dok su nastajali ili trajali u sebe su ugrađivali stepen kulturnog razvoja,dostignuća u umjetničkom,tehničko-tehnološkom,pa i naučnom domenu.U BiH su ostajali tragovi brojnih naroda i država.</a:t>
            </a:r>
          </a:p>
          <a:p>
            <a:pPr algn="just"/>
            <a:r>
              <a:rPr lang="bs-Latn-BA" dirty="0" smtClean="0"/>
              <a:t>Imena zanata su perzijskog,turskog ili arapskog porijekla.</a:t>
            </a:r>
          </a:p>
          <a:p>
            <a:pPr algn="just"/>
            <a:r>
              <a:rPr lang="bs-Latn-BA" dirty="0" smtClean="0"/>
              <a:t>Nisu rijetki slučajevi da je majstor ili neko iz njegove porodice nazvan po svome zanatu,što kasnije biva prihvaćeno kao i prezime.</a:t>
            </a:r>
            <a:endParaRPr lang="hr-HR" dirty="0" smtClean="0"/>
          </a:p>
          <a:p>
            <a:pPr algn="just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5E85761-71B2-4740-A8E0-586636800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52292"/>
            <a:ext cx="8382000" cy="707886"/>
          </a:xfrm>
          <a:solidFill>
            <a:schemeClr val="bg1">
              <a:alpha val="61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altLang="sr-Latn-RS" sz="2000" b="1" dirty="0"/>
              <a:t>Što je BIH važna u ovoj proizvodnji i  šta joj daje neki primat i izdvaja je kao kvalitetnu mikro lokaciju u odnosu na druga područja u Svijetu </a:t>
            </a:r>
          </a:p>
        </p:txBody>
      </p:sp>
      <p:sp>
        <p:nvSpPr>
          <p:cNvPr id="12291" name="Content Placeholder 4">
            <a:extLst>
              <a:ext uri="{FF2B5EF4-FFF2-40B4-BE49-F238E27FC236}">
                <a16:creationId xmlns="" xmlns:a16="http://schemas.microsoft.com/office/drawing/2014/main" id="{6865E271-5D77-4BA0-B769-DC6854644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8731" y="1620214"/>
            <a:ext cx="6324600" cy="400050"/>
          </a:xfrm>
          <a:solidFill>
            <a:schemeClr val="bg1">
              <a:alpha val="61176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pravilan raspored oborina u toku vegetacije,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="" xmlns:a16="http://schemas.microsoft.com/office/drawing/2014/main" id="{62C56FEE-B6CB-45B4-9DE6-911D4F9C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31" y="2315198"/>
            <a:ext cx="6985000" cy="708025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1400" dirty="0"/>
              <a:t> </a:t>
            </a:r>
            <a:r>
              <a:rPr lang="hr-HR" altLang="sr-Latn-RS" sz="2000" dirty="0"/>
              <a:t>sva zemljišta su antropogenizirana, odnosno pedološki uređena i osposobljena za visoku proizvodnju biljnih kultura,nisu zagađena 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="" xmlns:a16="http://schemas.microsoft.com/office/drawing/2014/main" id="{964C7398-E393-4D31-9E2B-5B9043CB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467"/>
            <a:ext cx="8612187" cy="1014412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1400" dirty="0"/>
              <a:t> </a:t>
            </a:r>
            <a:r>
              <a:rPr lang="hr-HR" altLang="sr-Latn-RS" sz="2000" dirty="0"/>
              <a:t>pojava ranog bezmraznog proljeća, veoma kasnog početka jeseni obezbjeđuju dug vegetacioni period u kontinentalnim uslovima, te stvaraju vrlo prihvatljivu temperaturnu sumu u toku vegetacije i u toku kalendarske godine,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="" xmlns:a16="http://schemas.microsoft.com/office/drawing/2014/main" id="{FC0D90A0-2127-403D-9378-D6AEF13D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31" y="4544817"/>
            <a:ext cx="7761287" cy="400050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2000" dirty="0"/>
              <a:t> tradicija u proizvodnji voća i povrća prožeta ljubavlju za voće i povrće,</a:t>
            </a:r>
          </a:p>
        </p:txBody>
      </p:sp>
      <p:sp>
        <p:nvSpPr>
          <p:cNvPr id="12295" name="Rectangle 8">
            <a:extLst>
              <a:ext uri="{FF2B5EF4-FFF2-40B4-BE49-F238E27FC236}">
                <a16:creationId xmlns="" xmlns:a16="http://schemas.microsoft.com/office/drawing/2014/main" id="{1DC9DA84-459A-4715-8647-131EE537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9355"/>
            <a:ext cx="3275012" cy="400050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2000" dirty="0"/>
              <a:t> blizina potrošačkih centara,</a:t>
            </a:r>
          </a:p>
        </p:txBody>
      </p:sp>
      <p:sp>
        <p:nvSpPr>
          <p:cNvPr id="12296" name="Rectangle 9">
            <a:extLst>
              <a:ext uri="{FF2B5EF4-FFF2-40B4-BE49-F238E27FC236}">
                <a16:creationId xmlns="" xmlns:a16="http://schemas.microsoft.com/office/drawing/2014/main" id="{C6A02938-1314-4E81-91E5-2C0A0EA8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879223"/>
            <a:ext cx="6985000" cy="708025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"/>
            </a:pPr>
            <a:r>
              <a:rPr lang="hr-HR" altLang="sr-Latn-RS" sz="2000" dirty="0"/>
              <a:t> navika proizvođača da tržne viškove prerađuju u vrlo vrijedne prerađevine koje nalaze tržište na lokalnom prostoru pa i više.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954AA3B-650F-4D64-828F-5F7746BDE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7" y="5184263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="" xmlns:a16="http://schemas.microsoft.com/office/drawing/2014/main" id="{50A57DA8-8072-4BD7-9171-7B818238F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Vrijednost bioloških proizvoda</a:t>
            </a: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7B69FEFE-6A99-45BB-A6BF-22B66E3C9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038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/>
              <a:t>   </a:t>
            </a:r>
            <a:r>
              <a:rPr lang="sr-Latn-CS" altLang="sr-Latn-RS" b="1">
                <a:latin typeface="Garamond" panose="02020404030301010803" pitchFamily="18" charset="0"/>
              </a:rPr>
              <a:t>Istraživanja u Njemačkoj su pokazala da organski proizvodi imaju znatno viši sadržaj oligo minerala i to posebno kalijuma i gvožđa, a takođe i viši nivo magnezijuma, fosfora i vitamina C. Do sličnih rezultata došlo se i u Americi, gde je utvrđeno da ovi proizvodi imaju 63 % više kalijuma, 73 % više gvožđa i 125 % više kalcijuma nego proizvodi dobijeni konvencionalnom poljoprivredom. </a:t>
            </a:r>
            <a:endParaRPr lang="en-US" altLang="sr-Latn-RS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0E8FD5-9390-404F-9297-D2EB4744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>
            <a:extLst>
              <a:ext uri="{FF2B5EF4-FFF2-40B4-BE49-F238E27FC236}">
                <a16:creationId xmlns="" xmlns:a16="http://schemas.microsoft.com/office/drawing/2014/main" id="{E7117E97-8085-46E1-B7D3-4E505F7EF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Zablude vezane za organsku proizvodnju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9BA9F0E-6B51-44E7-816A-B9AA9DEFB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3505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sr-Latn-RS"/>
              <a:t>  </a:t>
            </a:r>
            <a:r>
              <a:rPr lang="sr-Latn-CS" altLang="sr-Latn-RS" sz="3600" b="1">
                <a:latin typeface="Garamond" panose="02020404030301010803" pitchFamily="18" charset="0"/>
              </a:rPr>
              <a:t>U stvari, organska proizvodnja ne isključuje tretiranje hemijskim pr</a:t>
            </a:r>
            <a:r>
              <a:rPr lang="en-US" altLang="sr-Latn-RS" sz="3600" b="1">
                <a:latin typeface="Garamond" panose="02020404030301010803" pitchFamily="18" charset="0"/>
              </a:rPr>
              <a:t>eparatima</a:t>
            </a:r>
            <a:r>
              <a:rPr lang="sr-Latn-CS" altLang="sr-Latn-RS" sz="3600" b="1">
                <a:latin typeface="Garamond" panose="02020404030301010803" pitchFamily="18" charset="0"/>
              </a:rPr>
              <a:t>, već se umjesto štetnih sredstava, koriste sredstva posle kojih je moguće konzumiranje plodova već sledećeg dana. </a:t>
            </a:r>
            <a:endParaRPr lang="en-US" altLang="sr-Latn-RS" sz="3600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6DD98-022A-49D5-B11C-08CDD6474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83480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>
            <a:extLst>
              <a:ext uri="{FF2B5EF4-FFF2-40B4-BE49-F238E27FC236}">
                <a16:creationId xmlns="" xmlns:a16="http://schemas.microsoft.com/office/drawing/2014/main" id="{83B58211-6642-437A-8A6D-CC86B6626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Zašto je sve ovo bitno?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667C7D67-2A50-4E1A-9FD4-6C9B4D7B6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038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sr-Latn-RS" sz="2800" b="1">
                <a:latin typeface="Garamond" panose="02020404030301010803" pitchFamily="18" charset="0"/>
              </a:rPr>
              <a:t>Zato što se prema podacima sv</a:t>
            </a:r>
            <a:r>
              <a:rPr lang="bs-Latn-BA" altLang="sr-Latn-RS" sz="2800" b="1">
                <a:latin typeface="Garamond" panose="02020404030301010803" pitchFamily="18" charset="0"/>
              </a:rPr>
              <a:t>j</a:t>
            </a:r>
            <a:r>
              <a:rPr lang="en-US" altLang="sr-Latn-RS" sz="2800" b="1">
                <a:latin typeface="Garamond" panose="02020404030301010803" pitchFamily="18" charset="0"/>
              </a:rPr>
              <a:t>etske zdravstvene organizacije (WHO), godišnje evidentira od 1-5 miliona slučajeva trovanja pesticidima, a 20.000 se završi sa smrtnim ishodom</a:t>
            </a:r>
          </a:p>
          <a:p>
            <a:pPr algn="just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sr-Latn-RS" sz="2800" b="1">
                <a:latin typeface="Garamond" panose="02020404030301010803" pitchFamily="18" charset="0"/>
              </a:rPr>
              <a:t>Zato što na tržištu završe proizvodi animalnog por</a:t>
            </a:r>
            <a:r>
              <a:rPr lang="bs-Latn-BA" altLang="sr-Latn-RS" sz="2800" b="1">
                <a:latin typeface="Garamond" panose="02020404030301010803" pitchFamily="18" charset="0"/>
              </a:rPr>
              <a:t>j</a:t>
            </a:r>
            <a:r>
              <a:rPr lang="en-US" altLang="sr-Latn-RS" sz="2800" b="1">
                <a:latin typeface="Garamond" panose="02020404030301010803" pitchFamily="18" charset="0"/>
              </a:rPr>
              <a:t>ekla neprov</a:t>
            </a:r>
            <a:r>
              <a:rPr lang="bs-Latn-BA" altLang="sr-Latn-RS" sz="2800" b="1">
                <a:latin typeface="Garamond" panose="02020404030301010803" pitchFamily="18" charset="0"/>
              </a:rPr>
              <a:t>j</a:t>
            </a:r>
            <a:r>
              <a:rPr lang="en-US" altLang="sr-Latn-RS" sz="2800" b="1">
                <a:latin typeface="Garamond" panose="02020404030301010803" pitchFamily="18" charset="0"/>
              </a:rPr>
              <a:t>erenog kvaliteta, najčešći izvori alimentarnih toksiinfekcija</a:t>
            </a:r>
          </a:p>
          <a:p>
            <a:pPr algn="just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sr-Latn-RS" sz="2800" b="1">
                <a:latin typeface="Garamond" panose="02020404030301010803" pitchFamily="18" charset="0"/>
              </a:rPr>
              <a:t>Zato što hrana i voda koje ne odgovaraju osnovnim higijenskim uslovima, mogu postati uzroci zaraznih b</a:t>
            </a:r>
            <a:r>
              <a:rPr lang="bs-Latn-BA" altLang="sr-Latn-RS" sz="2800" b="1">
                <a:latin typeface="Garamond" panose="02020404030301010803" pitchFamily="18" charset="0"/>
              </a:rPr>
              <a:t>o</a:t>
            </a:r>
            <a:r>
              <a:rPr lang="en-US" altLang="sr-Latn-RS" sz="2800" b="1">
                <a:latin typeface="Garamond" panose="02020404030301010803" pitchFamily="18" charset="0"/>
              </a:rPr>
              <a:t>lesti, pa </a:t>
            </a:r>
            <a:r>
              <a:rPr lang="sr-Latn-CS" altLang="sr-Latn-RS" sz="2800" b="1">
                <a:latin typeface="Garamond" panose="02020404030301010803" pitchFamily="18" charset="0"/>
              </a:rPr>
              <a:t>č</a:t>
            </a:r>
            <a:r>
              <a:rPr lang="en-US" altLang="sr-Latn-RS" sz="2800" b="1">
                <a:latin typeface="Garamond" panose="02020404030301010803" pitchFamily="18" charset="0"/>
              </a:rPr>
              <a:t>ak dovesti do epidemija</a:t>
            </a:r>
          </a:p>
          <a:p>
            <a:pPr algn="just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sr-Latn-RS" sz="2800" b="1">
                <a:latin typeface="Garamond" panose="02020404030301010803" pitchFamily="18" charset="0"/>
              </a:rPr>
              <a:t>Zato što </a:t>
            </a:r>
            <a:r>
              <a:rPr lang="sr-Latn-CS" altLang="sr-Latn-RS" sz="2800" b="1">
                <a:latin typeface="Garamond" panose="02020404030301010803" pitchFamily="18" charset="0"/>
              </a:rPr>
              <a:t>mi </a:t>
            </a:r>
            <a:r>
              <a:rPr lang="en-US" altLang="sr-Latn-RS" sz="2800" b="1">
                <a:latin typeface="Garamond" panose="02020404030301010803" pitchFamily="18" charset="0"/>
              </a:rPr>
              <a:t>imamo izbor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A31D96-F3F4-4BBD-92E6-CA7AFCFCD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="" xmlns:a16="http://schemas.microsoft.com/office/drawing/2014/main" id="{5C9C5F9A-1F17-4D6B-BD0A-8FAD59301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sv</a:t>
            </a:r>
            <a:r>
              <a:rPr lang="bs-Latn-BA" dirty="0"/>
              <a:t>j</a:t>
            </a:r>
            <a:r>
              <a:rPr lang="en-US" dirty="0" err="1"/>
              <a:t>etu</a:t>
            </a:r>
            <a:endParaRPr lang="en-US" dirty="0"/>
          </a:p>
        </p:txBody>
      </p:sp>
      <p:graphicFrame>
        <p:nvGraphicFramePr>
          <p:cNvPr id="461888" name="Group 64">
            <a:extLst>
              <a:ext uri="{FF2B5EF4-FFF2-40B4-BE49-F238E27FC236}">
                <a16:creationId xmlns="" xmlns:a16="http://schemas.microsoft.com/office/drawing/2014/main" id="{DCF9145C-577F-4107-92EA-0FE0D47965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534400" cy="509111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1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Država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Površina pod organskom poljoprivredom (ha)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Australija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10.000.000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Argentina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2.960.000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Italija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1.168.212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950.000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Brazil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841.769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Nemačka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696.978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Austrija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297.000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Švajcarska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107.000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Mađarska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103.672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Srbija i Crna Gora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15.200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Bosna i Hercegovina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1.113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58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Hrvatska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7000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" y="355939"/>
            <a:ext cx="8991600" cy="609600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rgbClr val="0000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Federacija BiH u brojkama</a:t>
            </a:r>
            <a:endParaRPr lang="en-US" sz="3600" dirty="0">
              <a:solidFill>
                <a:srgbClr val="0000F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37404"/>
            <a:ext cx="8990162" cy="59205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bs-Latn-BA" dirty="0">
              <a:latin typeface="Candara" pitchFamily="34" charset="0"/>
            </a:endParaRPr>
          </a:p>
          <a:p>
            <a:pPr>
              <a:buNone/>
            </a:pPr>
            <a:r>
              <a:rPr lang="bs-Latn-BA" sz="4200" dirty="0">
                <a:latin typeface="Candara" panose="020E0502030303020204" pitchFamily="34" charset="0"/>
                <a:cs typeface="Arial" panose="020B0604020202020204" pitchFamily="34" charset="0"/>
              </a:rPr>
              <a:t>Ukupna površina FBiH: 		       			 26.110,5 km</a:t>
            </a:r>
            <a:r>
              <a:rPr lang="bs-Latn-BA" sz="4200" baseline="30000" dirty="0">
                <a:latin typeface="Candara" panose="020E0502030303020204" pitchFamily="34" charset="0"/>
                <a:cs typeface="Arial" panose="020B0604020202020204" pitchFamily="34" charset="0"/>
              </a:rPr>
              <a:t>2</a:t>
            </a:r>
          </a:p>
          <a:p>
            <a:pPr>
              <a:buNone/>
            </a:pPr>
            <a:endParaRPr lang="bs-Latn-BA" sz="4200" baseline="30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s-Latn-BA" sz="4200" dirty="0">
                <a:latin typeface="Candara" panose="020E0502030303020204" pitchFamily="34" charset="0"/>
                <a:cs typeface="Arial" panose="020B0604020202020204" pitchFamily="34" charset="0"/>
              </a:rPr>
              <a:t>Ukupan broj stanovnika:	             	 			     2.219.220</a:t>
            </a:r>
          </a:p>
          <a:p>
            <a:pPr>
              <a:buNone/>
            </a:pPr>
            <a:endParaRPr lang="bs-Latn-BA" sz="29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r-HR" sz="4200" dirty="0">
                <a:latin typeface="Candara" panose="020E0502030303020204" pitchFamily="34" charset="0"/>
                <a:cs typeface="Arial" panose="020B0604020202020204" pitchFamily="34" charset="0"/>
              </a:rPr>
              <a:t>BDP po stanovniku u KM				  	  6.218 BAM</a:t>
            </a:r>
            <a:endParaRPr lang="bs-Latn-BA" sz="42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bs-Latn-BA" sz="29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s-Latn-BA" sz="4200" dirty="0">
                <a:latin typeface="Candara" panose="020E0502030303020204" pitchFamily="34" charset="0"/>
                <a:cs typeface="Arial" panose="020B0604020202020204" pitchFamily="34" charset="0"/>
              </a:rPr>
              <a:t>Ukupna površina poljoprivrednog zemljišta: 	               1.149.000 ha</a:t>
            </a:r>
          </a:p>
          <a:p>
            <a:pPr>
              <a:buNone/>
            </a:pPr>
            <a:endParaRPr lang="bs-Latn-BA" sz="29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s-Latn-BA" sz="4200" dirty="0">
                <a:latin typeface="Candara" panose="020E0502030303020204" pitchFamily="34" charset="0"/>
                <a:cs typeface="Arial" panose="020B0604020202020204" pitchFamily="34" charset="0"/>
              </a:rPr>
              <a:t>Obradivo poljoprivredno zemljište:			  719.000 ha</a:t>
            </a:r>
          </a:p>
          <a:p>
            <a:pPr>
              <a:buNone/>
            </a:pPr>
            <a:endParaRPr lang="bs-Latn-BA" sz="29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bs-Latn-BA" sz="4200" dirty="0">
                <a:latin typeface="Candara" panose="020E0502030303020204" pitchFamily="34" charset="0"/>
                <a:cs typeface="Arial" panose="020B0604020202020204" pitchFamily="34" charset="0"/>
              </a:rPr>
              <a:t>Oranice:						 	  401.000 ha</a:t>
            </a:r>
          </a:p>
          <a:p>
            <a:pPr>
              <a:buNone/>
            </a:pPr>
            <a:endParaRPr lang="bs-Latn-BA" sz="4200" i="1" dirty="0">
              <a:solidFill>
                <a:srgbClr val="0070C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hr-HR" sz="1700" i="1" dirty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r-HR" sz="5900" i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VAŽNO!</a:t>
            </a:r>
          </a:p>
          <a:p>
            <a:pPr lvl="1"/>
            <a:r>
              <a:rPr lang="hr-HR" sz="4200" i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0,49 ha poljopr. zemljišta po stanovniku (</a:t>
            </a:r>
            <a:r>
              <a:rPr lang="hr-HR" sz="4200" b="1" i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iznad prosjeka zemalja EU  sa 0,35</a:t>
            </a:r>
            <a:r>
              <a:rPr lang="hr-HR" sz="4200" i="1" dirty="0">
                <a:solidFill>
                  <a:srgbClr val="FF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),</a:t>
            </a:r>
          </a:p>
          <a:p>
            <a:pPr lvl="1"/>
            <a:endParaRPr lang="hr-HR" sz="1700" i="1" dirty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lvl="1"/>
            <a:endParaRPr lang="hr-HR" sz="4200" i="1" dirty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r-HR" sz="2500" dirty="0">
                <a:solidFill>
                  <a:srgbClr val="0070C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Izvor: EUROSTAT SEE </a:t>
            </a:r>
            <a:r>
              <a:rPr lang="hr-HR" sz="2500" dirty="0" err="1">
                <a:solidFill>
                  <a:srgbClr val="0070C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Statistics</a:t>
            </a:r>
            <a:endParaRPr lang="hr-HR" sz="2500" dirty="0">
              <a:solidFill>
                <a:srgbClr val="0070C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i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BAD19D-A06A-4BBA-8174-30CCDF7C9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7" y="5184263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609600"/>
          </a:xfrm>
        </p:spPr>
        <p:txBody>
          <a:bodyPr>
            <a:noAutofit/>
          </a:bodyPr>
          <a:lstStyle/>
          <a:p>
            <a:r>
              <a:rPr lang="bs-Latn-BA" sz="3600" dirty="0">
                <a:solidFill>
                  <a:srgbClr val="0000FF"/>
                </a:solidFill>
                <a:latin typeface="Candara" pitchFamily="34" charset="0"/>
              </a:rPr>
              <a:t>Poljoprivreda u BiH</a:t>
            </a:r>
            <a:endParaRPr lang="en-US" sz="3600" dirty="0">
              <a:solidFill>
                <a:srgbClr val="00B0F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24900" cy="6095999"/>
          </a:xfrm>
        </p:spPr>
        <p:txBody>
          <a:bodyPr>
            <a:normAutofit/>
          </a:bodyPr>
          <a:lstStyle/>
          <a:p>
            <a:pPr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Udio domaćinstava </a:t>
            </a:r>
            <a:r>
              <a:rPr lang="hr-HR" sz="2400" b="1" dirty="0">
                <a:latin typeface="Candara" panose="020E0502030303020204" pitchFamily="34" charset="0"/>
                <a:cs typeface="Arial" panose="020B0604020202020204" pitchFamily="34" charset="0"/>
              </a:rPr>
              <a:t>koja obavljaju poljoprivrednu aktivnost </a:t>
            </a:r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u odnosu na ukupni broj domaćinstava:</a:t>
            </a:r>
          </a:p>
          <a:p>
            <a:pPr marL="0" indent="0" algn="just">
              <a:buNone/>
            </a:pPr>
            <a:endParaRPr lang="hr-HR" sz="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u F BiH                     - </a:t>
            </a:r>
            <a:r>
              <a:rPr lang="hr-HR" sz="2400" b="1" dirty="0">
                <a:latin typeface="Candara" panose="020E0502030303020204" pitchFamily="34" charset="0"/>
                <a:cs typeface="Arial" panose="020B0604020202020204" pitchFamily="34" charset="0"/>
              </a:rPr>
              <a:t>30,31 %</a:t>
            </a:r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</a:p>
          <a:p>
            <a:pPr lvl="1" algn="just"/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U RS-u                      - </a:t>
            </a:r>
            <a:r>
              <a:rPr lang="hr-HR" sz="2400" b="1" dirty="0">
                <a:latin typeface="Candara" panose="020E0502030303020204" pitchFamily="34" charset="0"/>
                <a:cs typeface="Arial" panose="020B0604020202020204" pitchFamily="34" charset="0"/>
              </a:rPr>
              <a:t>34,27 %,</a:t>
            </a:r>
          </a:p>
          <a:p>
            <a:pPr lvl="1" algn="just"/>
            <a:r>
              <a:rPr lang="hr-HR" sz="2400" dirty="0">
                <a:latin typeface="Candara" panose="020E0502030303020204" pitchFamily="34" charset="0"/>
                <a:cs typeface="Arial" panose="020B0604020202020204" pitchFamily="34" charset="0"/>
              </a:rPr>
              <a:t>U Brčko Distriktu  - </a:t>
            </a:r>
            <a:r>
              <a:rPr lang="hr-HR" sz="2400" b="1" dirty="0">
                <a:latin typeface="Candara" panose="020E0502030303020204" pitchFamily="34" charset="0"/>
                <a:cs typeface="Arial" panose="020B0604020202020204" pitchFamily="34" charset="0"/>
              </a:rPr>
              <a:t>17,57 %</a:t>
            </a:r>
          </a:p>
          <a:p>
            <a:pPr algn="just"/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724900" cy="324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Teritorij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Ukupan broj domaćinstava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%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Poljoprivredna</a:t>
                      </a:r>
                    </a:p>
                    <a:p>
                      <a:pPr algn="ctr"/>
                      <a:r>
                        <a:rPr lang="hr-HR" baseline="0" dirty="0">
                          <a:latin typeface="Candara" panose="020E0502030303020204" pitchFamily="34" charset="0"/>
                        </a:rPr>
                        <a:t>domaćinstva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andara" panose="020E0502030303020204" pitchFamily="34" charset="0"/>
                        </a:rPr>
                        <a:t>%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Tržišno orjentirana domaćinstva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>
                          <a:latin typeface="Candara" panose="020E0502030303020204" pitchFamily="34" charset="0"/>
                        </a:rPr>
                        <a:t>%</a:t>
                      </a:r>
                      <a:endParaRPr lang="bs-Latn-BA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bs-Latn-BA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655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andara" panose="020E0502030303020204" pitchFamily="34" charset="0"/>
                        </a:rPr>
                        <a:t>BiH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1.155.736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100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363.394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100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56.609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andara" panose="020E0502030303020204" pitchFamily="34" charset="0"/>
                        </a:rPr>
                        <a:t>100</a:t>
                      </a:r>
                      <a:endParaRPr lang="bs-Latn-BA" sz="200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425">
                <a:tc>
                  <a:txBody>
                    <a:bodyPr/>
                    <a:lstStyle/>
                    <a:p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F BiH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715.739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61,93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217.061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59,74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30.089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</a:rPr>
                        <a:t>53,15</a:t>
                      </a:r>
                      <a:endParaRPr lang="bs-Latn-BA" sz="2000" b="1" dirty="0">
                        <a:solidFill>
                          <a:srgbClr val="FF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655"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RS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413.226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35,75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141.629</a:t>
                      </a:r>
                      <a:endParaRPr lang="bs-Latn-BA" sz="20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38,97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25.395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44,86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655">
                <a:tc>
                  <a:txBody>
                    <a:bodyPr/>
                    <a:lstStyle/>
                    <a:p>
                      <a:r>
                        <a:rPr lang="hr-HR" sz="2000" b="0" dirty="0">
                          <a:latin typeface="Candara" panose="020E0502030303020204" pitchFamily="34" charset="0"/>
                        </a:rPr>
                        <a:t>BD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26.771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2,32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4.704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1,29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1.125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Candara" panose="020E0502030303020204" pitchFamily="34" charset="0"/>
                        </a:rPr>
                        <a:t>1,99</a:t>
                      </a:r>
                      <a:endParaRPr lang="bs-Latn-BA" sz="2000" b="0" dirty="0">
                        <a:latin typeface="Candara" panose="020E05020303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773D39-B028-4DC0-98BA-EFC886BC2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7" y="5184263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7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381000"/>
          </a:xfrm>
        </p:spPr>
        <p:txBody>
          <a:bodyPr>
            <a:noAutofit/>
          </a:bodyPr>
          <a:lstStyle/>
          <a:p>
            <a:r>
              <a:rPr lang="bs-Latn-BA" sz="2800" dirty="0">
                <a:solidFill>
                  <a:srgbClr val="0000FF"/>
                </a:solidFill>
                <a:latin typeface="Candara" pitchFamily="34" charset="0"/>
              </a:rPr>
              <a:t>Strategija povećanja ulaganja ¸u organsku proizvodnju</a:t>
            </a:r>
            <a:endParaRPr lang="en-US" sz="2800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915025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hr-HR" sz="1800" b="1" dirty="0">
                <a:latin typeface="Candara" panose="020E0502030303020204" pitchFamily="34" charset="0"/>
                <a:cs typeface="Arial" panose="020B0604020202020204" pitchFamily="34" charset="0"/>
              </a:rPr>
              <a:t>Strategija povećanja konkurentnosti i privlačenja ulaganja u poljoprivredi F BiH,</a:t>
            </a:r>
            <a:r>
              <a:rPr lang="hr-HR" sz="1800" b="1" dirty="0">
                <a:solidFill>
                  <a:srgbClr val="0000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prepoznala je tri oblasti u kojima postoje objektivni preduslovi za postizanje konkurentnosti, a to su: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Mlijeko i mliječni proizvodi (autohtone vrste ovaca, krava) – geografsko porijeklo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Povrće, (autohtone sorte povrća, heljda...) bio bašte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Voće (autohtone sorte jabuke, kruške...malina, jagoda) – prerađevine i stvaranje brenda </a:t>
            </a:r>
          </a:p>
          <a:p>
            <a:pPr marL="685800" lvl="1" algn="just"/>
            <a:endParaRPr lang="hr-HR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algn="just">
              <a:buFont typeface="+mj-lt"/>
              <a:buAutoNum type="arabicPeriod"/>
            </a:pPr>
            <a:r>
              <a:rPr lang="hr-HR" sz="1800" b="1" dirty="0">
                <a:solidFill>
                  <a:srgbClr val="0000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Proizvodnje u kojima smo visoko rangirani na svjetskom tržištu: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Maline – 10-ti najveći proizvođač u svijetu,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Šljive – 15-ti najveći proizvođač u svijetu,</a:t>
            </a:r>
          </a:p>
          <a:p>
            <a:pPr marL="685800" lvl="1" algn="just"/>
            <a:endParaRPr lang="hr-HR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algn="just">
              <a:buFont typeface="+mj-lt"/>
              <a:buAutoNum type="arabicPeriod"/>
            </a:pPr>
            <a:r>
              <a:rPr lang="hr-HR" sz="1800" b="1" dirty="0">
                <a:solidFill>
                  <a:srgbClr val="0000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Izvanredni klimatski i zemljišni preduvjeti su glavne komparativne prednosti;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Podneblje je najbolji oblik komparativne prednosti,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Ovim proizvodnjama mali posjedi ne predstavljaju ograničenje,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Radno aktivne proizvodnje – veliki angažman radne snage,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Izrazito visok kvalitet proizvoda.</a:t>
            </a:r>
          </a:p>
          <a:p>
            <a:pPr marL="685800" lvl="1" algn="just"/>
            <a:endParaRPr lang="hr-HR" sz="8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algn="just">
              <a:buFont typeface="+mj-lt"/>
              <a:buAutoNum type="arabicPeriod"/>
            </a:pPr>
            <a:r>
              <a:rPr lang="hr-HR" sz="1800" b="1" dirty="0">
                <a:solidFill>
                  <a:srgbClr val="0000F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Povoljan geografski položaj u odnosu na glavna tržišta;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Austrija, Njemačka, Švicarska …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Samo jedan dan transporta kamionom,</a:t>
            </a:r>
          </a:p>
          <a:p>
            <a:pPr marL="685800" lvl="1" algn="just"/>
            <a:r>
              <a:rPr lang="hr-HR" sz="1400" b="1" dirty="0">
                <a:latin typeface="Candara" panose="020E0502030303020204" pitchFamily="34" charset="0"/>
                <a:cs typeface="Arial" panose="020B0604020202020204" pitchFamily="34" charset="0"/>
              </a:rPr>
              <a:t>Mogućnost razvoja avionskog kargo prijevoza. </a:t>
            </a:r>
          </a:p>
          <a:p>
            <a:pPr marL="685800" lvl="1" algn="just"/>
            <a:endParaRPr lang="hr-H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/>
            <a:endParaRPr lang="hr-H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algn="just"/>
            <a:endParaRPr lang="hr-H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hr-HR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r-H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="" xmlns:a16="http://schemas.microsoft.com/office/drawing/2014/main" id="{7A244E32-C550-4FE5-93AA-29D0DD05CA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84693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Struktura prodaje proizvoda organskih </a:t>
            </a:r>
            <a:br>
              <a:rPr lang="sr-Latn-CS" sz="3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sr-Latn-CS" sz="3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proizvoda u EU</a:t>
            </a:r>
          </a:p>
        </p:txBody>
      </p:sp>
      <p:pic>
        <p:nvPicPr>
          <p:cNvPr id="19459" name="Picture 2" descr="levo_osnovni_belo">
            <a:extLst>
              <a:ext uri="{FF2B5EF4-FFF2-40B4-BE49-F238E27FC236}">
                <a16:creationId xmlns="" xmlns:a16="http://schemas.microsoft.com/office/drawing/2014/main" id="{4E40F645-DB95-4AE6-B91A-042B22E0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="" xmlns:a16="http://schemas.microsoft.com/office/drawing/2014/main" id="{521443D2-F62D-45E3-9DA0-665A7053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eu">
            <a:extLst>
              <a:ext uri="{FF2B5EF4-FFF2-40B4-BE49-F238E27FC236}">
                <a16:creationId xmlns="" xmlns:a16="http://schemas.microsoft.com/office/drawing/2014/main" id="{CE523327-35D6-4879-8D50-38CE9D12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bandera_eec">
            <a:extLst>
              <a:ext uri="{FF2B5EF4-FFF2-40B4-BE49-F238E27FC236}">
                <a16:creationId xmlns="" xmlns:a16="http://schemas.microsoft.com/office/drawing/2014/main" id="{C74C240A-7893-4B84-BC8F-31F2BA52D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28600"/>
            <a:ext cx="9525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305300"/>
            <a:ext cx="21336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="" xmlns:a16="http://schemas.microsoft.com/office/drawing/2014/main" id="{1CB1AE08-B818-4403-9E5E-F048C6456F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5616575" cy="5472113"/>
          </a:xfrm>
        </p:spPr>
        <p:txBody>
          <a:bodyPr/>
          <a:lstStyle/>
          <a:p>
            <a:pPr algn="just" eaLnBrk="1" hangingPunct="1">
              <a:defRPr/>
            </a:pPr>
            <a:r>
              <a:rPr lang="sr-Latn-C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Italiji od 2005 god.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sr-Latn-C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ve škole imaju zakonsku obavezu da pripremaju organske obroke za djecu.</a:t>
            </a:r>
            <a:endParaRPr lang="en-U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sr-Latn-C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Njemačkoj hrana za djecu isključivo je organska.</a:t>
            </a:r>
          </a:p>
          <a:p>
            <a:pPr algn="just" eaLnBrk="1" hangingPunct="1">
              <a:defRPr/>
            </a:pPr>
            <a:endParaRPr lang="sr-Latn-C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sr-Latn-C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Više od 30% pripremljenog hljeba u Minhenu je organskog porjekla.</a:t>
            </a:r>
          </a:p>
          <a:p>
            <a:pPr algn="just" eaLnBrk="1" hangingPunct="1">
              <a:defRPr/>
            </a:pPr>
            <a:endParaRPr lang="sr-Latn-CS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F0557DCE-DAAD-4812-B0AB-3C10B156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093" y="3804"/>
            <a:ext cx="3128739" cy="6846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34082"/>
          </a:xfrm>
        </p:spPr>
        <p:txBody>
          <a:bodyPr>
            <a:normAutofit fontScale="92500" lnSpcReduction="20000"/>
          </a:bodyPr>
          <a:lstStyle/>
          <a:p>
            <a:r>
              <a:rPr lang="bs-Latn-BA" dirty="0" smtClean="0"/>
              <a:t>Bilo je oko 70 raznih obrta,a proizvodilo se do 400 predmeta</a:t>
            </a:r>
          </a:p>
          <a:p>
            <a:pPr algn="just"/>
            <a:r>
              <a:rPr lang="bs-Latn-BA" dirty="0" smtClean="0"/>
              <a:t>Navest ćemo nekoliko: </a:t>
            </a:r>
          </a:p>
          <a:p>
            <a:pPr algn="just"/>
            <a:r>
              <a:rPr lang="bs-Latn-BA" dirty="0" smtClean="0"/>
              <a:t>abadžije(suknari),</a:t>
            </a:r>
          </a:p>
          <a:p>
            <a:pPr algn="just"/>
            <a:r>
              <a:rPr lang="bs-Latn-BA" dirty="0" smtClean="0"/>
              <a:t> aščije(kuhari), </a:t>
            </a:r>
          </a:p>
          <a:p>
            <a:pPr algn="just"/>
            <a:r>
              <a:rPr lang="bs-Latn-BA" dirty="0" smtClean="0"/>
              <a:t>bičakčije(nožari),</a:t>
            </a:r>
          </a:p>
          <a:p>
            <a:pPr algn="just"/>
            <a:r>
              <a:rPr lang="bs-Latn-BA" dirty="0" smtClean="0"/>
              <a:t>bojadžije(moleri),</a:t>
            </a:r>
          </a:p>
          <a:p>
            <a:pPr algn="just"/>
            <a:r>
              <a:rPr lang="bs-Latn-BA" dirty="0" smtClean="0"/>
              <a:t>bravadžije(bravari), degirmendzija(mlinar),</a:t>
            </a:r>
          </a:p>
          <a:p>
            <a:pPr algn="just"/>
            <a:r>
              <a:rPr lang="bs-Latn-BA" dirty="0" smtClean="0"/>
              <a:t>bostandzija(piljar),</a:t>
            </a:r>
          </a:p>
          <a:p>
            <a:pPr algn="just"/>
            <a:r>
              <a:rPr lang="bs-Latn-BA" dirty="0" smtClean="0"/>
              <a:t>halvedzija (proizvodjac halve),</a:t>
            </a:r>
          </a:p>
          <a:p>
            <a:pPr algn="just"/>
            <a:r>
              <a:rPr lang="bs-Latn-BA" dirty="0" smtClean="0"/>
              <a:t>tascija(klesar),</a:t>
            </a:r>
          </a:p>
          <a:p>
            <a:pPr algn="just"/>
            <a:r>
              <a:rPr lang="bs-Latn-BA" dirty="0" smtClean="0"/>
              <a:t>samardzija(izrada samara),</a:t>
            </a:r>
          </a:p>
          <a:p>
            <a:pPr algn="just"/>
            <a:r>
              <a:rPr lang="bs-Latn-BA" dirty="0" smtClean="0"/>
              <a:t>sujoldzija(vodoinstalater),</a:t>
            </a:r>
          </a:p>
          <a:p>
            <a:pPr algn="just"/>
            <a:r>
              <a:rPr lang="bs-Latn-BA" dirty="0" smtClean="0"/>
              <a:t>tenecedzija(fenjeri),</a:t>
            </a:r>
          </a:p>
          <a:p>
            <a:pPr algn="just"/>
            <a:r>
              <a:rPr lang="bs-Latn-BA" dirty="0" smtClean="0"/>
              <a:t>bardaklija(loncar),</a:t>
            </a:r>
          </a:p>
          <a:p>
            <a:pPr algn="just"/>
            <a:r>
              <a:rPr lang="bs-Latn-BA" dirty="0" smtClean="0"/>
              <a:t>dzamdzija(staklar),</a:t>
            </a:r>
          </a:p>
          <a:p>
            <a:pPr algn="just"/>
            <a:r>
              <a:rPr lang="bs-Latn-BA" dirty="0" smtClean="0"/>
              <a:t>mumdzija(svjecar),</a:t>
            </a:r>
          </a:p>
          <a:p>
            <a:pPr algn="just"/>
            <a:r>
              <a:rPr lang="bs-Latn-BA" dirty="0" smtClean="0"/>
              <a:t>simidzija(proizvodjac simita)...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haris.tiro\Desktop\pozad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0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 rot="-5400000">
            <a:off x="-2639219" y="3151982"/>
            <a:ext cx="6048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3000">
                <a:solidFill>
                  <a:srgbClr val="FFFF00"/>
                </a:solidFill>
                <a:latin typeface="Trebuchet MS" pitchFamily="34" charset="0"/>
              </a:rPr>
              <a:t>www.fipa.gov.ba</a:t>
            </a:r>
            <a:endParaRPr lang="en-US" altLang="en-US" sz="300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295400" y="9525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s-Latn-BA" altLang="en-US" sz="2400" b="1" dirty="0">
                <a:solidFill>
                  <a:srgbClr val="0000FF"/>
                </a:solidFill>
                <a:latin typeface="Trebuchet MS" pitchFamily="34" charset="0"/>
              </a:rPr>
              <a:t>Strateška lokacija (blizu većih Europskih centara)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6705599" y="2744788"/>
            <a:ext cx="243840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6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- Br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i</a:t>
            </a:r>
            <a:r>
              <a:rPr lang="en-US" altLang="en-US" sz="1400" dirty="0" err="1">
                <a:solidFill>
                  <a:srgbClr val="002060"/>
                </a:solidFill>
                <a:latin typeface="Candara" panose="020E0502030303020204" pitchFamily="34" charset="0"/>
              </a:rPr>
              <a:t>sel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        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1310 km</a:t>
            </a:r>
          </a:p>
          <a:p>
            <a:pPr eaLnBrk="1" hangingPunct="1"/>
            <a:endParaRPr lang="en-US" altLang="en-US" sz="14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– Frankfurt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1013 km</a:t>
            </a:r>
          </a:p>
          <a:p>
            <a:pPr eaLnBrk="1" hangingPunct="1"/>
            <a:endParaRPr lang="en-US" altLang="en-US" sz="14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– Istanbul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 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930 km</a:t>
            </a:r>
          </a:p>
          <a:p>
            <a:pPr eaLnBrk="1" hangingPunct="1"/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6705599" y="1184275"/>
            <a:ext cx="23622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– M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i</a:t>
            </a:r>
            <a:r>
              <a:rPr lang="en-US" altLang="en-US" sz="1400" dirty="0" err="1">
                <a:solidFill>
                  <a:srgbClr val="002060"/>
                </a:solidFill>
                <a:latin typeface="Candara" panose="020E0502030303020204" pitchFamily="34" charset="0"/>
              </a:rPr>
              <a:t>nh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en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708 km</a:t>
            </a:r>
          </a:p>
          <a:p>
            <a:pPr eaLnBrk="1" hangingPunct="1"/>
            <a:endParaRPr lang="en-US" altLang="en-US" sz="14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–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Beč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       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511 km</a:t>
            </a:r>
          </a:p>
          <a:p>
            <a:pPr eaLnBrk="1" hangingPunct="1"/>
            <a:endParaRPr lang="en-US" altLang="en-US" sz="14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Sarajevo –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Cirih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bs-Latn-BA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       </a:t>
            </a:r>
            <a:r>
              <a:rPr lang="en-US" alt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859 km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971549" y="4876692"/>
            <a:ext cx="80613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bs-Latn-BA" dirty="0">
                <a:solidFill>
                  <a:prstClr val="black"/>
                </a:solidFill>
                <a:ea typeface="Calibri" pitchFamily="34" charset="0"/>
                <a:cs typeface="ZurichBT-RomanCondensed"/>
              </a:rPr>
              <a:t> 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Putne veze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: 22 600 km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Željezničke pruge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: 1 042 km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Četiri međunarodna aerodroma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: Sarajevo, Mostar, </a:t>
            </a:r>
            <a:r>
              <a:rPr lang="en-US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Banja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Luka 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Tuzla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Dvije riječne luke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bs-Latn-BA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Š</a:t>
            </a:r>
            <a:r>
              <a:rPr lang="en-US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amac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Br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č</a:t>
            </a:r>
            <a:r>
              <a:rPr lang="en-US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ko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defRPr/>
            </a:pP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Međunarodna luka u Hrvatskoj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Plo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č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od 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Sarajevo 195 km; 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od M</a:t>
            </a:r>
            <a:r>
              <a:rPr lang="en-US" sz="1600" dirty="0" err="1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ostar</a:t>
            </a:r>
            <a:r>
              <a:rPr lang="bs-Latn-BA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n-US" sz="1600" dirty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  <a:ea typeface="Calibri" pitchFamily="34" charset="0"/>
                <a:cs typeface="Arial" pitchFamily="34" charset="0"/>
              </a:rPr>
              <a:t> 60 km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5879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15000"/>
            <a:ext cx="13716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94593" y="-154967"/>
            <a:ext cx="8534400" cy="646331"/>
          </a:xfrm>
          <a:noFill/>
        </p:spPr>
        <p:txBody>
          <a:bodyPr wrap="square" rtlCol="0">
            <a:spAutoFit/>
          </a:bodyPr>
          <a:lstStyle/>
          <a:p>
            <a:r>
              <a:rPr lang="sr-Latn-BA" sz="3600" dirty="0">
                <a:solidFill>
                  <a:srgbClr val="0000FF"/>
                </a:solidFill>
                <a:latin typeface="Candara" panose="020E0502030303020204" pitchFamily="34" charset="0"/>
                <a:ea typeface="+mn-ea"/>
                <a:cs typeface="+mn-cs"/>
              </a:rPr>
              <a:t>Mapa područja za proizvodnju voća</a:t>
            </a:r>
            <a:endParaRPr lang="en-US" sz="3600" dirty="0">
              <a:solidFill>
                <a:srgbClr val="0000FF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3" name="Slide Number Placeholder 109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TextBox 35"/>
          <p:cNvSpPr txBox="1"/>
          <p:nvPr>
            <p:custDataLst>
              <p:tags r:id="rId5"/>
            </p:custDataLst>
          </p:nvPr>
        </p:nvSpPr>
        <p:spPr>
          <a:xfrm>
            <a:off x="228007" y="6554771"/>
            <a:ext cx="6180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eaLnBrk="0" hangingPunct="0">
              <a:lnSpc>
                <a:spcPct val="100000"/>
              </a:lnSpc>
              <a:spcBef>
                <a:spcPts val="2400"/>
              </a:spcBef>
              <a:buClr>
                <a:srgbClr val="404040"/>
              </a:buClr>
              <a:tabLst>
                <a:tab pos="8402638" algn="r"/>
              </a:tabLst>
              <a:defRPr lang="en-US" sz="800" smtClean="0">
                <a:solidFill>
                  <a:srgbClr val="595959"/>
                </a:solidFill>
                <a:latin typeface="Arial"/>
                <a:cs typeface="Arial"/>
              </a:defRPr>
            </a:lvl1pPr>
            <a:lvl2pPr marL="285750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 marL="285750" indent="-285750" eaLnBrk="0" hangingPunct="0">
              <a:lnSpc>
                <a:spcPct val="110000"/>
              </a:lnSpc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 marL="831850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 marL="1196975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5pPr>
            <a:lvl6pPr marL="502920" indent="-22860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9pPr>
          </a:lstStyle>
          <a:p>
            <a:r>
              <a:rPr lang="pl-PL" dirty="0">
                <a:latin typeface="Candara" panose="020E0502030303020204" pitchFamily="34" charset="0"/>
              </a:rPr>
              <a:t>Izvor:      Zavodi za statistiku FBiH i RS</a:t>
            </a:r>
          </a:p>
        </p:txBody>
      </p:sp>
      <p:pic>
        <p:nvPicPr>
          <p:cNvPr id="37" name="Picture 3" descr="D:\IFC\Strategija RS i FBiH\za mape povrca i voca u FBIH\mapa 2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1615"/>
            <a:ext cx="6553200" cy="48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>
            <p:custDataLst>
              <p:tags r:id="rId7"/>
            </p:custDataLst>
          </p:nvPr>
        </p:nvSpPr>
        <p:spPr>
          <a:xfrm>
            <a:off x="2057400" y="1028731"/>
            <a:ext cx="419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sz="1400" b="1" dirty="0">
                <a:solidFill>
                  <a:srgbClr val="1F497D">
                    <a:lumMod val="50000"/>
                  </a:srgbClr>
                </a:solidFill>
                <a:latin typeface="Candara" panose="020E0502030303020204" pitchFamily="34" charset="0"/>
                <a:cs typeface="Arial" pitchFamily="34" charset="0"/>
              </a:rPr>
              <a:t>20 glavnih proizvodnih regija</a:t>
            </a:r>
          </a:p>
          <a:p>
            <a:pPr>
              <a:defRPr/>
            </a:pPr>
            <a:endParaRPr lang="sr-Latn-BA" sz="1100" b="1" dirty="0">
              <a:solidFill>
                <a:srgbClr val="1F497D">
                  <a:lumMod val="50000"/>
                </a:srgb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>
            <p:custDataLst>
              <p:tags r:id="rId8"/>
            </p:custDataLst>
          </p:nvPr>
        </p:nvGrpSpPr>
        <p:grpSpPr>
          <a:xfrm>
            <a:off x="577412" y="2059818"/>
            <a:ext cx="4344920" cy="2952127"/>
            <a:chOff x="471082" y="2059818"/>
            <a:chExt cx="4344920" cy="2952127"/>
          </a:xfrm>
        </p:grpSpPr>
        <p:sp>
          <p:nvSpPr>
            <p:cNvPr id="41" name="Oval 40"/>
            <p:cNvSpPr/>
            <p:nvPr/>
          </p:nvSpPr>
          <p:spPr>
            <a:xfrm>
              <a:off x="3873500" y="2829423"/>
              <a:ext cx="508846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8.578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347864" y="3104574"/>
              <a:ext cx="658430" cy="306574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700" b="1" kern="0" dirty="0">
                  <a:solidFill>
                    <a:sysClr val="window" lastClr="FFFFFF"/>
                  </a:solidFill>
                </a:rPr>
                <a:t>22.677</a:t>
              </a:r>
              <a:endParaRPr lang="en-US" sz="7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339752" y="2492896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7.873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592046" y="4653136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6.687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043608" y="2823095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6.313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41636" y="2875082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5.359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752293" y="2938582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5.258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865337" y="3250935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5.026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425182" y="2915732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4.961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621821" y="2800793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4.905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772058" y="2132856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3.984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266841" y="3817570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3.185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067944" y="2631782"/>
              <a:ext cx="508846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3.061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774842" y="2211109"/>
              <a:ext cx="508846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2.850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029265" y="2398475"/>
              <a:ext cx="508846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2.513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67820" y="2110818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2.359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266840" y="2227277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2.162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051846" y="3131949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2.078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621168" y="4747557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2.001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657391" y="3220063"/>
              <a:ext cx="508001" cy="188842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" lastClr="FFFFFF"/>
                  </a:solidFill>
                </a:rPr>
                <a:t>1.960</a:t>
              </a:r>
              <a:endParaRPr lang="en-US" sz="700" b="1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836499" y="3144506"/>
              <a:ext cx="551172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1.966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226131" y="3749100"/>
              <a:ext cx="551172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1.596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179877" y="3582671"/>
              <a:ext cx="551172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1.089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154123" y="2703950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572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810552" y="3387472"/>
              <a:ext cx="54510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1.254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181902" y="3704650"/>
              <a:ext cx="521771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1.366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769313" y="2927382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492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769362" y="2098294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476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481715" y="2474021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496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145365" y="4129803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649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355655" y="2844167"/>
              <a:ext cx="52662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2.975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35825" y="4257467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228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371709" y="4512658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226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991508" y="2505770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211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325069" y="2302823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165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588405" y="4787037"/>
              <a:ext cx="545104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1.427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66090" y="3652645"/>
              <a:ext cx="455039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143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654759" y="4521029"/>
              <a:ext cx="455039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403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712517" y="2760953"/>
              <a:ext cx="398931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90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090340" y="3690784"/>
              <a:ext cx="398931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99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185475" y="2184493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31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086037" y="4845516"/>
              <a:ext cx="444293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270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536713" y="3945097"/>
              <a:ext cx="398931" cy="166429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21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1767226" y="2280410"/>
              <a:ext cx="576064" cy="188842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11.804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521153" y="3337164"/>
              <a:ext cx="550329" cy="188842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7.319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375137" y="2059818"/>
              <a:ext cx="508001" cy="188842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6.496</a:t>
              </a:r>
              <a:endParaRPr lang="en-US" sz="7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695218" y="2586802"/>
              <a:ext cx="508001" cy="188842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6.032</a:t>
              </a:r>
              <a:endParaRPr lang="en-US" sz="7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4809" y="3125832"/>
              <a:ext cx="550329" cy="188842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5.387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970824" y="4242440"/>
              <a:ext cx="550329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2.754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559314" y="4605874"/>
              <a:ext cx="550329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2.441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284149" y="3953788"/>
              <a:ext cx="550329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2.539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322121" y="2443852"/>
              <a:ext cx="512357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2.282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71082" y="2609014"/>
              <a:ext cx="512357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1.599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762940" y="4081051"/>
              <a:ext cx="512357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1.599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639434" y="4810070"/>
              <a:ext cx="504055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1.406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3639434" y="4586159"/>
              <a:ext cx="504055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1.163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973459" y="2453253"/>
              <a:ext cx="459520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912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143489" y="2583753"/>
              <a:ext cx="459520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921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118779" y="3000490"/>
              <a:ext cx="459520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954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2446097" y="2982727"/>
              <a:ext cx="459520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847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983439" y="2208402"/>
              <a:ext cx="459520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777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325696" y="3799900"/>
              <a:ext cx="465866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666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654107" y="2368935"/>
              <a:ext cx="465866" cy="166429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600" b="1" kern="0">
                  <a:solidFill>
                    <a:sysClr val="windowText" lastClr="000000"/>
                  </a:solidFill>
                </a:rPr>
                <a:t>550</a:t>
              </a:r>
              <a:endParaRPr lang="en-US" sz="600" b="1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4"/>
          <p:cNvGrpSpPr/>
          <p:nvPr>
            <p:custDataLst>
              <p:tags r:id="rId9"/>
            </p:custDataLst>
          </p:nvPr>
        </p:nvGrpSpPr>
        <p:grpSpPr>
          <a:xfrm>
            <a:off x="5128359" y="3572571"/>
            <a:ext cx="1177840" cy="1061873"/>
            <a:chOff x="6531857" y="2336421"/>
            <a:chExt cx="1102321" cy="1061873"/>
          </a:xfrm>
        </p:grpSpPr>
        <p:sp>
          <p:nvSpPr>
            <p:cNvPr id="132" name="Oval 131"/>
            <p:cNvSpPr/>
            <p:nvPr/>
          </p:nvSpPr>
          <p:spPr>
            <a:xfrm>
              <a:off x="6531857" y="2336421"/>
              <a:ext cx="1102320" cy="268981"/>
            </a:xfrm>
            <a:prstGeom prst="ellipse">
              <a:avLst/>
            </a:prstGeom>
            <a:solidFill>
              <a:srgbClr val="0000D6">
                <a:alpha val="32157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1400" b="1" kern="0" dirty="0">
                  <a:solidFill>
                    <a:sysClr val="window" lastClr="FFFFFF"/>
                  </a:solidFill>
                  <a:latin typeface="Candara" panose="020E0502030303020204" pitchFamily="34" charset="0"/>
                </a:rPr>
                <a:t>PLUM</a:t>
              </a:r>
              <a:endParaRPr lang="en-US" sz="1400" b="1" kern="0" dirty="0">
                <a:solidFill>
                  <a:sysClr val="window" lastClr="FFFFFF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531857" y="2684319"/>
              <a:ext cx="1102320" cy="247608"/>
            </a:xfrm>
            <a:prstGeom prst="ellipse">
              <a:avLst/>
            </a:prstGeom>
            <a:solidFill>
              <a:srgbClr val="7CCA62">
                <a:lumMod val="50000"/>
                <a:alpha val="16863"/>
              </a:srgbClr>
            </a:solidFill>
            <a:ln w="12700" cap="flat" cmpd="sng" algn="ctr">
              <a:solidFill>
                <a:srgbClr val="10CF9B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1400" kern="0" dirty="0">
                  <a:solidFill>
                    <a:sysClr val="windowText" lastClr="000000"/>
                  </a:solidFill>
                  <a:latin typeface="Candara" panose="020E0502030303020204" pitchFamily="34" charset="0"/>
                </a:rPr>
                <a:t>APPLE</a:t>
              </a:r>
              <a:endParaRPr lang="en-US" sz="1400" b="1" kern="0" dirty="0">
                <a:solidFill>
                  <a:sysClr val="windowText" lastClr="00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531858" y="2996584"/>
              <a:ext cx="1102320" cy="401710"/>
            </a:xfrm>
            <a:prstGeom prst="ellipse">
              <a:avLst/>
            </a:prstGeom>
            <a:solidFill>
              <a:srgbClr val="FF0000">
                <a:alpha val="16863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sr-Latn-BA" sz="800" b="1" kern="0" dirty="0">
                  <a:solidFill>
                    <a:sysClr val="windowText" lastClr="000000"/>
                  </a:solidFill>
                  <a:latin typeface="Candara" panose="020E0502030303020204" pitchFamily="34" charset="0"/>
                </a:rPr>
                <a:t>RASPBERRY &amp; STRAWBERRY</a:t>
              </a:r>
              <a:endParaRPr lang="en-US" sz="800" b="1" kern="0" dirty="0">
                <a:solidFill>
                  <a:sysClr val="windowText" lastClr="000000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90" name="Picture 3" descr="D:\IFC\Strategija RS i FBiH\sljiva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68" y="1639991"/>
            <a:ext cx="1332601" cy="13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33" y="4738198"/>
            <a:ext cx="1354885" cy="1354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7447" l="3537" r="98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29" y="3345006"/>
            <a:ext cx="1168280" cy="8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" name="Picture 3" descr="D:\IFC\Strategija RS i FBiH\za mape povrca i voca u FBIH\mapa 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53052"/>
            <a:ext cx="6498476" cy="49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val 90"/>
          <p:cNvSpPr/>
          <p:nvPr/>
        </p:nvSpPr>
        <p:spPr>
          <a:xfrm>
            <a:off x="3347864" y="2840629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65.481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542756" y="4581128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39.634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971600" y="2759719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39.130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196508" y="3828776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26.864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911841" y="3249605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19.420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371377" y="3805588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13.521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962864" y="4293096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10.209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979712" y="4797152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7.274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38928" y="4497913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7.080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059832" y="2204864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3.357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513300" y="2676713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21.004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763688" y="2172034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27.905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924752" y="2437354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15.984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114992" y="2603783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20.865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934106" y="4985993"/>
            <a:ext cx="576064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6.653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74832" y="2687194"/>
            <a:ext cx="529016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5.695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941612" y="3118555"/>
            <a:ext cx="542928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4.695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3946804" y="4293095"/>
            <a:ext cx="553188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4.580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926909" y="2415007"/>
            <a:ext cx="513946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4.478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3826960" y="3573016"/>
            <a:ext cx="527522" cy="166429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4.477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741910" y="4599635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8.925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91710" y="3212976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7.797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062587" y="3484263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7.481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064874" y="2840629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5.259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3181531" y="2204864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4.727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574066" y="3321255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4.333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009835" y="4433206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2.434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024950" y="4592334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2.162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454041" y="4065879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1.954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912640" y="4476524"/>
            <a:ext cx="43204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510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062347" y="2697569"/>
            <a:ext cx="573088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8.382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369130" y="2355694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3.045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1830735" y="2386123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3.566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781881" y="2121649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3.010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760652" y="2698412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2.721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062347" y="3129761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1.506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223828" y="2539794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1.367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999654" y="2202350"/>
            <a:ext cx="505641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1.014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676347" y="2587991"/>
            <a:ext cx="422619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841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969653" y="5095121"/>
            <a:ext cx="422619" cy="166429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610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881223" y="3103092"/>
            <a:ext cx="1208190" cy="276313"/>
          </a:xfrm>
          <a:prstGeom prst="ellipse">
            <a:avLst/>
          </a:prstGeom>
          <a:solidFill>
            <a:srgbClr val="996600">
              <a:alpha val="16863"/>
            </a:srgbClr>
          </a:solidFill>
          <a:ln w="12700" cap="flat" cmpd="sng" algn="ctr">
            <a:solidFill>
              <a:srgbClr val="9966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1000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POTATO</a:t>
            </a:r>
            <a:endParaRPr lang="en-US" sz="1000" b="1" kern="0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4881223" y="3457213"/>
            <a:ext cx="1208190" cy="276313"/>
          </a:xfrm>
          <a:prstGeom prst="ellipse">
            <a:avLst/>
          </a:prstGeom>
          <a:solidFill>
            <a:srgbClr val="7CCA62">
              <a:lumMod val="75000"/>
              <a:alpha val="16863"/>
            </a:srgbClr>
          </a:solidFill>
          <a:ln w="12700" cap="flat" cmpd="sng" algn="ctr">
            <a:solidFill>
              <a:srgbClr val="10CF9B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1000" b="1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CABBAGE</a:t>
            </a:r>
            <a:endParaRPr lang="en-US" sz="1000" b="1" kern="0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65140" y="2348880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3.614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3354208" y="2759927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2.474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3004477" y="3379405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894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064103" y="4963581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562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3764113" y="4599259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533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756602" y="4291982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478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31329" y="3977932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462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547664" y="3932977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049981" y="2124951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340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514163" y="4797152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2798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4128664" y="2531983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4.282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3988593" y="3249166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4.282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410516" y="2348879"/>
            <a:ext cx="534451" cy="16642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1.147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802962" y="2065516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858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1712486" y="2573031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609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009221" y="2140367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561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007762" y="2539794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498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035655" y="2577161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404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812232" y="2188001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316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68256" y="2473859"/>
            <a:ext cx="443976" cy="160879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241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881223" y="4188401"/>
            <a:ext cx="1208189" cy="271124"/>
          </a:xfrm>
          <a:prstGeom prst="ellipse">
            <a:avLst/>
          </a:prstGeom>
          <a:solidFill>
            <a:srgbClr val="FF0000">
              <a:alpha val="16863"/>
            </a:srgb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1000" b="1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CUCUMBER</a:t>
            </a:r>
            <a:endParaRPr lang="en-US" sz="1000" b="1" kern="0" dirty="0">
              <a:solidFill>
                <a:sysClr val="windowText" lastClr="000000"/>
              </a:solidFill>
              <a:latin typeface="Candara" panose="020E0502030303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504574" y="4459524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4.698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115616" y="2896729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3.733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596717" y="3082737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1.980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873587" y="3103092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850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3291053" y="2302908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802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964019" y="4176262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424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904434" y="4665251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336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280047" y="3663564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258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618671" y="4350509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248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559512" y="4224943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29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4010369" y="2809434"/>
            <a:ext cx="560345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14.836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440911" y="2457553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2.625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783784" y="2241271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1.148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1339563" y="2138424"/>
            <a:ext cx="504056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1.038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587398" y="2491172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912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887275" y="2318728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497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600371" y="2784736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495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010480" y="2318728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472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051825" y="2352793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457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018225" y="3035340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428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807804" y="5369485"/>
            <a:ext cx="475189" cy="166429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600" b="1" kern="0">
                <a:solidFill>
                  <a:sysClr val="windowText" lastClr="000000"/>
                </a:solidFill>
              </a:rPr>
              <a:t>326</a:t>
            </a:r>
            <a:endParaRPr lang="en-US" sz="600" b="1" kern="0">
              <a:solidFill>
                <a:sysClr val="windowText" lastClr="000000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4881225" y="3829993"/>
            <a:ext cx="1208190" cy="295878"/>
          </a:xfrm>
          <a:prstGeom prst="ellipse">
            <a:avLst/>
          </a:prstGeom>
          <a:solidFill>
            <a:srgbClr val="0F6FC6">
              <a:lumMod val="50000"/>
              <a:alpha val="16863"/>
            </a:srgbClr>
          </a:solidFill>
          <a:ln w="12700" cap="flat" cmpd="sng" algn="ctr">
            <a:solidFill>
              <a:srgbClr val="0F6F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sr-Latn-BA" sz="1000" b="1" kern="0" dirty="0">
                <a:solidFill>
                  <a:sysClr val="windowText" lastClr="000000"/>
                </a:solidFill>
                <a:latin typeface="Candara" panose="020E0502030303020204" pitchFamily="34" charset="0"/>
              </a:rPr>
              <a:t>GREEN PEPER</a:t>
            </a:r>
          </a:p>
        </p:txBody>
      </p:sp>
      <p:pic>
        <p:nvPicPr>
          <p:cNvPr id="111" name="Picture 1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22" b="96035" l="637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34" y="1308639"/>
            <a:ext cx="1694684" cy="122513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6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48" y="2766524"/>
            <a:ext cx="1592192" cy="1125689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3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01" y="5076613"/>
            <a:ext cx="1461106" cy="146110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9149" b="82128" l="1277" r="94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61" y="3765389"/>
            <a:ext cx="1780765" cy="1780765"/>
          </a:xfrm>
          <a:prstGeom prst="rect">
            <a:avLst/>
          </a:prstGeom>
        </p:spPr>
      </p:pic>
      <p:sp>
        <p:nvSpPr>
          <p:cNvPr id="115" name="TextBox 114"/>
          <p:cNvSpPr txBox="1"/>
          <p:nvPr>
            <p:custDataLst>
              <p:tags r:id="rId7"/>
            </p:custDataLst>
          </p:nvPr>
        </p:nvSpPr>
        <p:spPr>
          <a:xfrm>
            <a:off x="351832" y="6447522"/>
            <a:ext cx="6180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eaLnBrk="0" hangingPunct="0">
              <a:lnSpc>
                <a:spcPct val="100000"/>
              </a:lnSpc>
              <a:spcBef>
                <a:spcPts val="2400"/>
              </a:spcBef>
              <a:buClr>
                <a:srgbClr val="404040"/>
              </a:buClr>
              <a:tabLst>
                <a:tab pos="8402638" algn="r"/>
              </a:tabLst>
              <a:defRPr lang="en-US" sz="800" smtClean="0">
                <a:solidFill>
                  <a:srgbClr val="595959"/>
                </a:solidFill>
                <a:latin typeface="Arial"/>
                <a:cs typeface="Arial"/>
              </a:defRPr>
            </a:lvl1pPr>
            <a:lvl2pPr marL="285750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 marL="285750" indent="-285750" eaLnBrk="0" hangingPunct="0">
              <a:lnSpc>
                <a:spcPct val="110000"/>
              </a:lnSpc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 marL="831850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4pPr>
            <a:lvl5pPr marL="1196975" indent="-285750" eaLnBrk="0" hangingPunct="0">
              <a:lnSpc>
                <a:spcPct val="110000"/>
              </a:lnSpc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/>
                <a:cs typeface="Arial"/>
              </a:defRPr>
            </a:lvl5pPr>
            <a:lvl6pPr marL="502920" indent="-22860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>
                <a:latin typeface="+mn-lt"/>
              </a:defRPr>
            </a:lvl9pPr>
          </a:lstStyle>
          <a:p>
            <a:r>
              <a:rPr lang="pl-PL" dirty="0">
                <a:latin typeface="Candara" panose="020E0502030303020204" pitchFamily="34" charset="0"/>
              </a:rPr>
              <a:t>Izvor:      Zavodi za statistiku FBiH i RS</a:t>
            </a:r>
          </a:p>
        </p:txBody>
      </p:sp>
      <p:sp>
        <p:nvSpPr>
          <p:cNvPr id="116" name="Title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113312" y="-112850"/>
            <a:ext cx="8536786" cy="646331"/>
          </a:xfrm>
          <a:noFill/>
        </p:spPr>
        <p:txBody>
          <a:bodyPr wrap="square" rtlCol="0">
            <a:spAutoFit/>
          </a:bodyPr>
          <a:lstStyle/>
          <a:p>
            <a:r>
              <a:rPr lang="sr-Latn-BA" sz="3600" dirty="0">
                <a:solidFill>
                  <a:srgbClr val="0000FF"/>
                </a:solidFill>
                <a:latin typeface="Candara" panose="020E0502030303020204" pitchFamily="34" charset="0"/>
                <a:ea typeface="+mn-ea"/>
                <a:cs typeface="+mn-cs"/>
              </a:rPr>
              <a:t>Mapa proizvodnih područja za povrće</a:t>
            </a:r>
            <a:endParaRPr lang="en-US" sz="3600" dirty="0">
              <a:solidFill>
                <a:srgbClr val="0000FF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8" name="Slide Number Placeholder 109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881A172-2591-45B3-9E35-7E31970F6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7" name="TextBox 116"/>
          <p:cNvSpPr txBox="1"/>
          <p:nvPr>
            <p:custDataLst>
              <p:tags r:id="rId10"/>
            </p:custDataLst>
          </p:nvPr>
        </p:nvSpPr>
        <p:spPr>
          <a:xfrm>
            <a:off x="2057399" y="772592"/>
            <a:ext cx="388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sz="1400" b="1" dirty="0">
                <a:solidFill>
                  <a:srgbClr val="1F497D">
                    <a:lumMod val="50000"/>
                  </a:srgbClr>
                </a:solidFill>
                <a:latin typeface="Candara" panose="020E0502030303020204" pitchFamily="34" charset="0"/>
                <a:cs typeface="Arial" pitchFamily="34" charset="0"/>
              </a:rPr>
              <a:t>20  glavnih proizvodnih regija</a:t>
            </a:r>
          </a:p>
        </p:txBody>
      </p:sp>
    </p:spTree>
    <p:extLst>
      <p:ext uri="{BB962C8B-B14F-4D97-AF65-F5344CB8AC3E}">
        <p14:creationId xmlns:p14="http://schemas.microsoft.com/office/powerpoint/2010/main" val="3262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="" xmlns:a16="http://schemas.microsoft.com/office/drawing/2014/main" id="{ED5B290E-3D83-4D50-89B0-3EEA673909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762000"/>
            <a:ext cx="5041900" cy="5835650"/>
          </a:xfrm>
        </p:spPr>
        <p:txBody>
          <a:bodyPr/>
          <a:lstStyle/>
          <a:p>
            <a:pPr algn="just" eaLnBrk="1" hangingPunct="1"/>
            <a:r>
              <a:rPr lang="en-US" altLang="sr-Latn-RS" sz="2800" dirty="0" err="1">
                <a:latin typeface="Times New Roman" panose="02020603050405020304" pitchFamily="18" charset="0"/>
              </a:rPr>
              <a:t>Država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koja</a:t>
            </a:r>
            <a:r>
              <a:rPr lang="en-US" altLang="sr-Latn-RS" sz="2800" dirty="0">
                <a:latin typeface="Times New Roman" panose="02020603050405020304" pitchFamily="18" charset="0"/>
              </a:rPr>
              <a:t> je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najdalje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odmakla</a:t>
            </a:r>
            <a:r>
              <a:rPr lang="en-US" altLang="sr-Latn-RS" sz="2800" dirty="0">
                <a:latin typeface="Times New Roman" panose="02020603050405020304" pitchFamily="18" charset="0"/>
              </a:rPr>
              <a:t> u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napretku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i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razvoju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organske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proizvodnje</a:t>
            </a:r>
            <a:r>
              <a:rPr lang="en-US" altLang="sr-Latn-RS" sz="2800" dirty="0">
                <a:latin typeface="Times New Roman" panose="02020603050405020304" pitchFamily="18" charset="0"/>
              </a:rPr>
              <a:t> je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Danska</a:t>
            </a:r>
            <a:r>
              <a:rPr lang="en-US" altLang="sr-Latn-RS" sz="2800" dirty="0">
                <a:latin typeface="Times New Roman" panose="02020603050405020304" pitchFamily="18" charset="0"/>
              </a:rPr>
              <a:t>,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gde</a:t>
            </a:r>
            <a:r>
              <a:rPr lang="en-US" altLang="sr-Latn-RS" sz="2800" dirty="0">
                <a:latin typeface="Times New Roman" panose="02020603050405020304" pitchFamily="18" charset="0"/>
              </a:rPr>
              <a:t> je 25%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ukupne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poljoprivredne</a:t>
            </a:r>
            <a:r>
              <a:rPr lang="en-US" altLang="sr-Latn-RS" sz="2800" dirty="0">
                <a:latin typeface="Times New Roman" panose="02020603050405020304" pitchFamily="18" charset="0"/>
              </a:rPr>
              <a:t>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proizvodnje</a:t>
            </a:r>
            <a:r>
              <a:rPr lang="en-US" altLang="sr-Latn-RS" sz="2800" dirty="0">
                <a:latin typeface="Times New Roman" panose="02020603050405020304" pitchFamily="18" charset="0"/>
              </a:rPr>
              <a:t> pod BIO </a:t>
            </a:r>
            <a:r>
              <a:rPr lang="en-US" altLang="sr-Latn-RS" sz="2800" dirty="0" err="1">
                <a:latin typeface="Times New Roman" panose="02020603050405020304" pitchFamily="18" charset="0"/>
              </a:rPr>
              <a:t>sertifikatom</a:t>
            </a:r>
            <a:r>
              <a:rPr lang="en-US" altLang="sr-Latn-RS" sz="28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56323" name="Picture 7" descr="zdravo">
            <a:extLst>
              <a:ext uri="{FF2B5EF4-FFF2-40B4-BE49-F238E27FC236}">
                <a16:creationId xmlns="" xmlns:a16="http://schemas.microsoft.com/office/drawing/2014/main" id="{A85AA9DF-E456-4CE2-BAAD-438F4398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1449387"/>
            <a:ext cx="36496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="" xmlns:a16="http://schemas.microsoft.com/office/drawing/2014/main" id="{00998E2D-5189-41DA-A873-CE088A61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r-Latn-CS" sz="4000" dirty="0"/>
              <a:t>Organska poljoprivreda kao činilac bezbjednosti hrane</a:t>
            </a:r>
            <a:endParaRPr lang="en-US" sz="4000" dirty="0"/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958F015F-0725-4F01-B13D-DDE29063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038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b="1">
                <a:latin typeface="Garamond" panose="02020404030301010803" pitchFamily="18" charset="0"/>
              </a:rPr>
              <a:t>Poštovanje strogih pravila u proizvodnji i preradi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b="1">
                <a:latin typeface="Garamond" panose="02020404030301010803" pitchFamily="18" charset="0"/>
              </a:rPr>
              <a:t>Zabrana korištenja pesticida, sredstava sintetičko-hemijskih porjekla</a:t>
            </a:r>
            <a:endParaRPr lang="en-US" altLang="sr-Latn-RS" b="1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sr-Latn-RS" b="1">
                <a:latin typeface="Garamond" panose="02020404030301010803" pitchFamily="18" charset="0"/>
              </a:rPr>
              <a:t>Strogi sanitarni uslovi</a:t>
            </a:r>
            <a:endParaRPr lang="sr-Latn-CS" altLang="sr-Latn-RS" b="1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b="1">
                <a:latin typeface="Garamond" panose="02020404030301010803" pitchFamily="18" charset="0"/>
              </a:rPr>
              <a:t>Zabrana korištenja GMO i njihovih derivata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b="1">
                <a:latin typeface="Garamond" panose="02020404030301010803" pitchFamily="18" charset="0"/>
              </a:rPr>
              <a:t>Citav proces proizvodnje i prerade je pod stalnom kontrolom ovlaštenih sertfikacionih kuća</a:t>
            </a:r>
            <a:endParaRPr lang="en-US" altLang="sr-Latn-RS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295A8320-E8B2-4390-9362-0CB91667B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Uslovi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745455DA-9567-4573-B65C-D843A7D5C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964613" cy="53006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sr-Latn-RS" sz="2800">
                <a:latin typeface="Times New Roman" panose="02020603050405020304" pitchFamily="18" charset="0"/>
              </a:rPr>
              <a:t>Obavezna je upotreba zemljišta koje je bilo oslobođeno tretmana od hemijskih đubriva u periodu od nekoliko godina (3 godine i više), 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sr-Latn-RS" sz="2800">
                <a:latin typeface="Times New Roman" panose="02020603050405020304" pitchFamily="18" charset="0"/>
              </a:rPr>
              <a:t>Neophodno je izbegavanje velikog broja hemijskih supstanci (npr. đubriva, pesticida, antibiotika, aditiva, rodenticida i fungicida), genetski modifikovanih organizama i sredstava za tretman voda,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sr-Latn-RS" sz="2800">
                <a:latin typeface="Times New Roman" panose="02020603050405020304" pitchFamily="18" charset="0"/>
              </a:rPr>
              <a:t>Detaljno zapisani podaci o proizvodnji i prodaji organski proizvedenih proizvoda,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sr-Latn-RS" sz="2800">
                <a:latin typeface="Times New Roman" panose="02020603050405020304" pitchFamily="18" charset="0"/>
              </a:rPr>
              <a:t>Strogo fizičko razdvajanje organske proizvodnje od konvencionalne proizvodnje,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sr-Latn-RS" sz="2800">
                <a:latin typeface="Times New Roman" panose="02020603050405020304" pitchFamily="18" charset="0"/>
              </a:rPr>
              <a:t>Stalne inspekcije i nadgledanje proizvodnje u toku proizvodnog procesa.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958840"/>
            <a:ext cx="106680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="" xmlns:a16="http://schemas.microsoft.com/office/drawing/2014/main" id="{27E823AA-37CA-4C30-821A-9D85B3FCC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/>
              <a:t>Cilj organske proizvodnje</a:t>
            </a: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D6203C11-E001-4AFC-854C-8AE7FF7E5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038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Dobijanje kontrolisanog proizvoda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Obezbeđivanje održivog razvoja poljoprivrede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Zaštita potrošača stavljanjem u promet proizvoda kontrolisanog porjekla što potvrđuje i nacionalni znak na istom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Zaštita prirodnih resursa od zagađenja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Održavanje i povećanje plodnosti zemljišta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CS" altLang="sr-Latn-RS" sz="2800" b="1">
                <a:latin typeface="Garamond" panose="02020404030301010803" pitchFamily="18" charset="0"/>
              </a:rPr>
              <a:t>Očuvanje biodiverziteta</a:t>
            </a:r>
            <a:endParaRPr lang="en-US" altLang="sr-Latn-RS" sz="2800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257800"/>
            <a:ext cx="1943100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="" xmlns:a16="http://schemas.microsoft.com/office/drawing/2014/main" id="{72C709E0-BF75-4D74-8861-352B73E6A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Budućnost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4FB29A43-3A60-4E35-A1F4-6F4A1146E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Poboljšati edukaciju stanovništva o ispravnosti hrane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U škole uvesti zdravu, biološku hranu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Organizovati javne skupove za širi auditorijum potrošača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Subvencionisanje organske proizvodnje od strane države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Podsticanje organskog metoda ekonomskim m</a:t>
            </a:r>
            <a:r>
              <a:rPr lang="bs-Latn-BA" altLang="sr-Latn-RS" sz="3600" b="1">
                <a:latin typeface="Garamond" panose="02020404030301010803" pitchFamily="18" charset="0"/>
              </a:rPr>
              <a:t>j</a:t>
            </a:r>
            <a:r>
              <a:rPr lang="en-US" altLang="sr-Latn-RS" sz="3600" b="1">
                <a:latin typeface="Garamond" panose="02020404030301010803" pitchFamily="18" charset="0"/>
              </a:rPr>
              <a:t>erama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sr-Latn-RS" sz="3600" b="1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endParaRPr lang="en-US" altLang="sr-Latn-RS" sz="3600" b="1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="" xmlns:a16="http://schemas.microsoft.com/office/drawing/2014/main" id="{BA5901DF-CD95-4462-BA77-72E0FC60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Potencijal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E8CE63EB-7649-49A1-AA7E-4F6F4F9BB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038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Povoljnost našeg regiona za gajenje organskog povrća i voća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Veća c</a:t>
            </a:r>
            <a:r>
              <a:rPr lang="bs-Latn-BA" altLang="sr-Latn-RS" sz="3600" b="1">
                <a:latin typeface="Garamond" panose="02020404030301010803" pitchFamily="18" charset="0"/>
              </a:rPr>
              <a:t>j</a:t>
            </a:r>
            <a:r>
              <a:rPr lang="en-US" altLang="sr-Latn-RS" sz="3600" b="1">
                <a:latin typeface="Garamond" panose="02020404030301010803" pitchFamily="18" charset="0"/>
              </a:rPr>
              <a:t>ena ovih proizvoda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Povećana tražnja na stranom tržištu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sr-Latn-RS" sz="3600" b="1">
                <a:latin typeface="Garamond" panose="02020404030301010803" pitchFamily="18" charset="0"/>
              </a:rPr>
              <a:t>Ekonomska isplativost gajenja ovim metodom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altLang="sr-Latn-RS" sz="3600" b="1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r-Latn-RS" sz="3600" b="1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r-Latn-RS"/>
          </a:p>
          <a:p>
            <a:pPr>
              <a:buFont typeface="Wingdings" panose="05000000000000000000" pitchFamily="2" charset="2"/>
              <a:buNone/>
            </a:pPr>
            <a:endParaRPr lang="en-US" altLang="sr-Latn-R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="" xmlns:a16="http://schemas.microsoft.com/office/drawing/2014/main" id="{F098C209-8E2A-4EB6-B138-A10E153BC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altLang="sr-Latn-RS" sz="3200" b="1" dirty="0">
                <a:latin typeface="Garamond" panose="02020404030301010803" pitchFamily="18" charset="0"/>
              </a:rPr>
              <a:t>BiH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ima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potencijala</a:t>
            </a:r>
            <a:r>
              <a:rPr lang="en-US" altLang="sr-Latn-RS" sz="3200" b="1" dirty="0">
                <a:latin typeface="Garamond" panose="02020404030301010803" pitchFamily="18" charset="0"/>
              </a:rPr>
              <a:t> da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unovči</a:t>
            </a:r>
            <a:r>
              <a:rPr lang="en-US" altLang="sr-Latn-RS" sz="3200" b="1" dirty="0">
                <a:latin typeface="Garamond" panose="02020404030301010803" pitchFamily="18" charset="0"/>
              </a:rPr>
              <a:t> ono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što</a:t>
            </a:r>
            <a:r>
              <a:rPr lang="en-US" altLang="sr-Latn-RS" sz="3200" b="1" dirty="0">
                <a:latin typeface="Garamond" panose="02020404030301010803" pitchFamily="18" charset="0"/>
              </a:rPr>
              <a:t> je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sada</a:t>
            </a:r>
            <a:r>
              <a:rPr lang="en-US" altLang="sr-Latn-RS" sz="3200" b="1" dirty="0">
                <a:latin typeface="Garamond" panose="02020404030301010803" pitchFamily="18" charset="0"/>
              </a:rPr>
              <a:t> trend u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sv</a:t>
            </a:r>
            <a:r>
              <a:rPr lang="bs-Latn-BA" altLang="sr-Latn-RS" sz="3200" b="1" dirty="0">
                <a:latin typeface="Garamond" panose="02020404030301010803" pitchFamily="18" charset="0"/>
              </a:rPr>
              <a:t>j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etu</a:t>
            </a:r>
            <a:r>
              <a:rPr lang="en-US" altLang="sr-Latn-RS" sz="3200" b="1" dirty="0">
                <a:latin typeface="Garamond" panose="02020404030301010803" pitchFamily="18" charset="0"/>
              </a:rPr>
              <a:t>, a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predstavlja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budućnost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proizvodnje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i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prerade</a:t>
            </a:r>
            <a:r>
              <a:rPr lang="en-US" altLang="sr-Latn-RS" sz="3200" b="1" dirty="0">
                <a:latin typeface="Garamond" panose="02020404030301010803" pitchFamily="18" charset="0"/>
              </a:rPr>
              <a:t>.</a:t>
            </a:r>
            <a:endParaRPr lang="bs-Latn-BA" altLang="sr-Latn-RS" sz="3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sr-Latn-RS" sz="32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r-Latn-RS" sz="3200" b="1" dirty="0" err="1">
                <a:latin typeface="Garamond" panose="02020404030301010803" pitchFamily="18" charset="0"/>
              </a:rPr>
              <a:t>Kontrolisanjem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rada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sertifikacionih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kuća</a:t>
            </a:r>
            <a:r>
              <a:rPr lang="en-US" altLang="sr-Latn-RS" sz="3200" b="1" dirty="0">
                <a:latin typeface="Garamond" panose="02020404030301010803" pitchFamily="18" charset="0"/>
              </a:rPr>
              <a:t>,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njihovih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izveštaja</a:t>
            </a:r>
            <a:r>
              <a:rPr lang="en-US" altLang="sr-Latn-RS" sz="3200" b="1" dirty="0">
                <a:latin typeface="Garamond" panose="02020404030301010803" pitchFamily="18" charset="0"/>
              </a:rPr>
              <a:t>,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nisu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dopuštene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greške</a:t>
            </a:r>
            <a:r>
              <a:rPr lang="en-US" altLang="sr-Latn-RS" sz="3200" b="1" dirty="0">
                <a:latin typeface="Garamond" panose="02020404030301010803" pitchFamily="18" charset="0"/>
              </a:rPr>
              <a:t> u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ovoj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proizvodnji</a:t>
            </a:r>
            <a:endParaRPr lang="bs-Latn-BA" altLang="sr-Latn-RS" sz="3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sr-Latn-RS" sz="32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r-Latn-RS" sz="3200" b="1" dirty="0" err="1">
                <a:latin typeface="Garamond" panose="02020404030301010803" pitchFamily="18" charset="0"/>
              </a:rPr>
              <a:t>Podizanjem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ove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teme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na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jedan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viši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nivo</a:t>
            </a:r>
            <a:r>
              <a:rPr lang="en-US" altLang="sr-Latn-RS" sz="3200" b="1" dirty="0">
                <a:latin typeface="Garamond" panose="02020404030301010803" pitchFamily="18" charset="0"/>
              </a:rPr>
              <a:t>,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dobili</a:t>
            </a:r>
            <a:r>
              <a:rPr lang="en-US" altLang="sr-Latn-RS" sz="3200" b="1" dirty="0">
                <a:latin typeface="Garamond" panose="02020404030301010803" pitchFamily="18" charset="0"/>
              </a:rPr>
              <a:t> bi se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proizvodi</a:t>
            </a:r>
            <a:r>
              <a:rPr lang="en-US" altLang="sr-Latn-RS" sz="3200" b="1" dirty="0">
                <a:latin typeface="Garamond" panose="02020404030301010803" pitchFamily="18" charset="0"/>
              </a:rPr>
              <a:t> 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kontrolisanog</a:t>
            </a:r>
            <a:r>
              <a:rPr lang="en-US" altLang="sr-Latn-RS" sz="3200" b="1" dirty="0">
                <a:latin typeface="Garamond" panose="02020404030301010803" pitchFamily="18" charset="0"/>
              </a:rPr>
              <a:t> por</a:t>
            </a:r>
            <a:r>
              <a:rPr lang="bs-Latn-BA" altLang="sr-Latn-RS" sz="3200" b="1" dirty="0">
                <a:latin typeface="Garamond" panose="02020404030301010803" pitchFamily="18" charset="0"/>
              </a:rPr>
              <a:t>j</a:t>
            </a:r>
            <a:r>
              <a:rPr lang="en-US" altLang="sr-Latn-RS" sz="3200" b="1" dirty="0" err="1">
                <a:latin typeface="Garamond" panose="02020404030301010803" pitchFamily="18" charset="0"/>
              </a:rPr>
              <a:t>ekla</a:t>
            </a:r>
            <a:endParaRPr lang="en-US" altLang="sr-Latn-RS" sz="3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05520"/>
          </a:xfrm>
        </p:spPr>
        <p:txBody>
          <a:bodyPr>
            <a:normAutofit/>
          </a:bodyPr>
          <a:lstStyle/>
          <a:p>
            <a:r>
              <a:rPr lang="bs-Latn-BA" dirty="0" smtClean="0"/>
              <a:t>Esnafi su bila zanatska udruženja ljudi koji rade isti posao ili zanat,te se udružuju radi ostvarivanja svojih prava i viših ciljeva.Prvi esnafi osnovani su početkom  XVI stoljeća,a najstariji esnaf bio je krojački/terzijski.</a:t>
            </a:r>
          </a:p>
          <a:p>
            <a:r>
              <a:rPr lang="bs-Latn-BA" dirty="0" smtClean="0"/>
              <a:t>Najbrojniji esnafi bili su kovački, zlatarski, tabački, sarački, abadžijski,itd.</a:t>
            </a:r>
            <a:endParaRPr lang="hr-HR" dirty="0" smtClean="0"/>
          </a:p>
          <a:p>
            <a:r>
              <a:rPr lang="bs-Latn-BA" dirty="0" smtClean="0"/>
              <a:t>Najznačajniji zanat bio je kovački zanat pošto je u većini ostalih zanata korištan alat koji su napravili kovači.Nastao je kao prijeka potreba ljudi da predmete od metala,prije svega željeza stave u funkciju lova,ratnih borbi ili obrade zemlje.Zato  su kovači i zauzimali stoljećima primarno mjesto među zanatima.Svaki dio u BiH bio je poznat po nekom zanatu:Tuzlanska regija po kovačima,Visoko po kožarima,Orašje po ugljarima,i Istocna Bosna po mutapdzijskom zanatstvu.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>
            <a:extLst>
              <a:ext uri="{FF2B5EF4-FFF2-40B4-BE49-F238E27FC236}">
                <a16:creationId xmlns="" xmlns:a16="http://schemas.microsoft.com/office/drawing/2014/main" id="{40BC365C-771A-4192-A00A-3D801E047D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000375"/>
            <a:ext cx="3929063" cy="13985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bs-Latn-BA" sz="6000" b="1" kern="1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Garamond" panose="02020404030301010803" pitchFamily="18" charset="0"/>
              </a:rPr>
              <a:t>Mi imamo izbor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105400"/>
            <a:ext cx="2133600" cy="170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866803-56D6-4978-9440-ADE280C3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>
                <a:solidFill>
                  <a:srgbClr val="FF0000"/>
                </a:solidFill>
              </a:rPr>
              <a:t>Uzgajajte kod kuće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26D154-BC02-4E32-A996-BFC06A098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2800" dirty="0"/>
              <a:t>Iskoristite zemljište svoje za formiranje bio bašte,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s-Latn-BA" sz="2800" dirty="0"/>
              <a:t>Smanjujete troškove i zdravije se hranite,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s-Latn-BA" sz="2800" dirty="0"/>
              <a:t>Uzgajate svašta od paprike, paradajza, krsatavca, mrkve do voća jagode, maline, jabuke, kruške ...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s-Latn-BA" sz="2800" dirty="0"/>
              <a:t>Imaćete domaći proizvod koji ćete sa ponosom koristiti u vašoj kuhinji.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s-Latn-BA" sz="2800" dirty="0"/>
              <a:t>Smanjenje migracija iz sela u grad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7A6BDC3-50AB-4C5D-A28F-3328A5B3F940}"/>
              </a:ext>
            </a:extLst>
          </p:cNvPr>
          <p:cNvSpPr/>
          <p:nvPr/>
        </p:nvSpPr>
        <p:spPr>
          <a:xfrm>
            <a:off x="1228453" y="5486400"/>
            <a:ext cx="5035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Jer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zdravlje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na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usta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ulazi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1C52D6-2F56-43C8-9605-144A79AB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257800"/>
            <a:ext cx="19431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="" xmlns:a16="http://schemas.microsoft.com/office/drawing/2014/main" id="{C3A12461-53DF-4463-A131-27C5A1689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Kupujmo</a:t>
            </a:r>
            <a:r>
              <a:rPr lang="en-US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proizvode</a:t>
            </a:r>
            <a:r>
              <a:rPr lang="en-US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sa</a:t>
            </a:r>
            <a:r>
              <a:rPr lang="en-US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našim</a:t>
            </a:r>
            <a:r>
              <a:rPr lang="en-US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endParaRPr lang="bs-Latn-BA" altLang="sr-Latn-RS" sz="6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nacionalnim</a:t>
            </a:r>
            <a:r>
              <a:rPr lang="en-US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6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znakom</a:t>
            </a:r>
            <a:r>
              <a:rPr lang="bs-Latn-BA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bs-Latn-BA" altLang="sr-Latn-RS" sz="6400" b="1" dirty="0">
                <a:solidFill>
                  <a:srgbClr val="FF0000"/>
                </a:solidFill>
                <a:latin typeface="Garamond" panose="02020404030301010803" pitchFamily="18" charset="0"/>
              </a:rPr>
              <a:t>(sezonsko voće i povrće)</a:t>
            </a:r>
          </a:p>
          <a:p>
            <a:pPr marL="0" indent="0" algn="ctr">
              <a:buNone/>
            </a:pPr>
            <a:endParaRPr lang="bs-Latn-BA" altLang="sr-Latn-RS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s-Latn-BA" altLang="sr-Latn-RS" sz="3600" b="1" dirty="0">
                <a:latin typeface="Garamond" panose="02020404030301010803" pitchFamily="18" charset="0"/>
              </a:rPr>
              <a:t>Kad god imate priliku kupujte, otiđite na pijacu i kupite namirnice iz domaće proizvodnje. </a:t>
            </a:r>
          </a:p>
          <a:p>
            <a:pPr marL="0" indent="0" algn="just">
              <a:buNone/>
            </a:pPr>
            <a:endParaRPr lang="bs-Latn-BA" altLang="sr-Latn-RS" sz="3600" b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s-Latn-BA" altLang="sr-Latn-RS" sz="3600" b="1" dirty="0">
                <a:latin typeface="Garamond" panose="02020404030301010803" pitchFamily="18" charset="0"/>
              </a:rPr>
              <a:t>Raspitajte se ko u blizini vašeg grada ima seosko domaćinstvo i uzgaja domaće proizvode za prodaju, povežite se sa tim ljudima i uvijek ćete imat provjereno svježe proizvode koji nisu hemisjkin tretirani.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altLang="sr-Latn-RS" sz="3600" b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sr-Latn-RS" sz="3600" b="1" dirty="0">
              <a:latin typeface="Garamond" panose="02020404030301010803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sr-Latn-RS" sz="5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Jer</a:t>
            </a:r>
            <a:r>
              <a:rPr lang="en-US" altLang="sr-Latn-RS" sz="5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5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zdravlje</a:t>
            </a:r>
            <a:r>
              <a:rPr lang="en-US" altLang="sr-Latn-RS" sz="5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5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na</a:t>
            </a:r>
            <a:r>
              <a:rPr lang="en-US" altLang="sr-Latn-RS" sz="5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5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usta</a:t>
            </a:r>
            <a:r>
              <a:rPr lang="en-US" altLang="sr-Latn-RS" sz="5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5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ulazi</a:t>
            </a:r>
            <a:r>
              <a:rPr lang="en-US" altLang="sr-Latn-RS" sz="5800" b="1" dirty="0">
                <a:solidFill>
                  <a:schemeClr val="bg1"/>
                </a:solidFill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0D6BFE-C05C-4272-806D-898295E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257800"/>
            <a:ext cx="1943100" cy="155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B354A6-11E0-4B10-82F8-699D4636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243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Posvetimo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više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pažnje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načinu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na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koji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biramo</a:t>
            </a:r>
            <a:r>
              <a:rPr lang="en-US" altLang="sr-Latn-R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namirnice</a:t>
            </a:r>
            <a:r>
              <a:rPr lang="en-US" altLang="sr-Latn-RS" b="1" dirty="0">
                <a:latin typeface="Garamond" panose="02020404030301010803" pitchFamily="18" charset="0"/>
              </a:rPr>
              <a:t/>
            </a:r>
            <a:br>
              <a:rPr lang="en-US" altLang="sr-Latn-RS" b="1" dirty="0">
                <a:latin typeface="Garamond" panose="02020404030301010803" pitchFamily="18" charset="0"/>
              </a:rPr>
            </a:br>
            <a:endParaRPr lang="bs-Latn-BA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BB4C8F2-B2EC-4444-8B7B-AFDDA2910EE0}"/>
              </a:ext>
            </a:extLst>
          </p:cNvPr>
          <p:cNvSpPr/>
          <p:nvPr/>
        </p:nvSpPr>
        <p:spPr>
          <a:xfrm>
            <a:off x="152400" y="2362200"/>
            <a:ext cx="89153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s-Latn-BA" altLang="sr-Latn-RS" sz="2800" b="1" dirty="0">
                <a:latin typeface="Garamond" panose="02020404030301010803" pitchFamily="18" charset="0"/>
              </a:rPr>
              <a:t>Čitajte deklaracije – tu su inforamcije o sastavu i roku upotrebe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s-Latn-BA" altLang="sr-Latn-RS" sz="2800" b="1" dirty="0">
                <a:latin typeface="Garamond" panose="02020404030301010803" pitchFamily="18" charset="0"/>
              </a:rPr>
              <a:t>Aditivi u količinama i redosljedu zastupljenosti što vam može omoguićiti izbor zdravijih i manje zdraviji namirnica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sr-Latn-RS" sz="2800" b="1" dirty="0" err="1">
                <a:latin typeface="Garamond" panose="02020404030301010803" pitchFamily="18" charset="0"/>
              </a:rPr>
              <a:t>Čuvajmo</a:t>
            </a:r>
            <a:r>
              <a:rPr lang="en-US" altLang="sr-Latn-RS" sz="2800" b="1" dirty="0">
                <a:latin typeface="Garamond" panose="02020404030301010803" pitchFamily="18" charset="0"/>
              </a:rPr>
              <a:t>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namirnice</a:t>
            </a:r>
            <a:r>
              <a:rPr lang="en-US" altLang="sr-Latn-RS" sz="2800" b="1" dirty="0">
                <a:latin typeface="Garamond" panose="02020404030301010803" pitchFamily="18" charset="0"/>
              </a:rPr>
              <a:t>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prema</a:t>
            </a:r>
            <a:r>
              <a:rPr lang="en-US" altLang="sr-Latn-RS" sz="2800" b="1" dirty="0">
                <a:latin typeface="Garamond" panose="02020404030301010803" pitchFamily="18" charset="0"/>
              </a:rPr>
              <a:t>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uputstvu</a:t>
            </a:r>
            <a:endParaRPr lang="en-US" altLang="sr-Latn-RS" sz="2800" b="1" dirty="0"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sr-Latn-RS" sz="2800" b="1" dirty="0" err="1">
                <a:latin typeface="Garamond" panose="02020404030301010803" pitchFamily="18" charset="0"/>
              </a:rPr>
              <a:t>Posvetimo</a:t>
            </a:r>
            <a:r>
              <a:rPr lang="en-US" altLang="sr-Latn-RS" sz="2800" b="1" dirty="0">
                <a:latin typeface="Garamond" panose="02020404030301010803" pitchFamily="18" charset="0"/>
              </a:rPr>
              <a:t>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više</a:t>
            </a:r>
            <a:r>
              <a:rPr lang="en-US" altLang="sr-Latn-RS" sz="2800" b="1" dirty="0">
                <a:latin typeface="Garamond" panose="02020404030301010803" pitchFamily="18" charset="0"/>
              </a:rPr>
              <a:t>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vremena</a:t>
            </a:r>
            <a:r>
              <a:rPr lang="en-US" altLang="sr-Latn-RS" sz="2800" b="1" dirty="0">
                <a:latin typeface="Garamond" panose="02020404030301010803" pitchFamily="18" charset="0"/>
              </a:rPr>
              <a:t>  </a:t>
            </a:r>
            <a:r>
              <a:rPr lang="en-US" altLang="sr-Latn-RS" sz="2800" b="1" dirty="0" err="1">
                <a:latin typeface="Garamond" panose="02020404030301010803" pitchFamily="18" charset="0"/>
              </a:rPr>
              <a:t>higijeni</a:t>
            </a:r>
            <a:endParaRPr lang="en-US" alt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B99111-DEB7-4BE5-9994-7EFADF26FF5B}"/>
              </a:ext>
            </a:extLst>
          </p:cNvPr>
          <p:cNvSpPr/>
          <p:nvPr/>
        </p:nvSpPr>
        <p:spPr>
          <a:xfrm>
            <a:off x="1228453" y="5486400"/>
            <a:ext cx="5035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Jer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zdravlje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na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usta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altLang="sr-Latn-RS" sz="3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ulazi</a:t>
            </a:r>
            <a:r>
              <a:rPr lang="en-US" altLang="sr-Latn-R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278B49-8857-4B2B-90D9-6866615A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257800"/>
            <a:ext cx="19431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b="1" dirty="0"/>
              <a:t>Hvala na pažni!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5000" b="1" dirty="0"/>
              <a:t>    Hvala na pažnji!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4061870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u="sng" dirty="0" smtClean="0"/>
              <a:t>Goraždanski tradicijski zanati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U Goraždu je postojala stara čarsija koja je bila smještena u centru grada. Stara čaršija sa velikim četverougaonim prostorom,predstavljala je središte i najrazvijeniji dio grada sa mnogobrojnim dućanima i drugim radnjama.</a:t>
            </a:r>
          </a:p>
          <a:p>
            <a:r>
              <a:rPr lang="bs-Latn-BA" dirty="0" smtClean="0"/>
              <a:t>Oko Dzaferbegove džamije i medrese postojalo je 27 dućana i svi su pripadali Dzaferbegovom vakufu.</a:t>
            </a:r>
          </a:p>
          <a:p>
            <a:r>
              <a:rPr lang="bs-Latn-BA" dirty="0" smtClean="0"/>
              <a:t>Na lijevoj obali Drine postojao je i Karavan Saraj,kao i hanoovi.</a:t>
            </a:r>
          </a:p>
          <a:p>
            <a:r>
              <a:rPr lang="bs-Latn-BA" dirty="0" smtClean="0"/>
              <a:t>U pisanim tragovima se navodi da su u Goraždu 1929 godine postojale zanatlije i to:stolara 5,kovača 11,kožara 3,pekara 10,zidara 10 ,krojača 3,sahadžija 1,terzija 2,limara 5 i obućara 20.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Poznati goraždanske zanatlije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bs-Latn-BA" dirty="0" smtClean="0"/>
              <a:t>Begović Bego, brijač u Titovoj ulici</a:t>
            </a:r>
            <a:endParaRPr lang="hr-HR" dirty="0" smtClean="0"/>
          </a:p>
          <a:p>
            <a:pPr lvl="0"/>
            <a:r>
              <a:rPr lang="bs-Latn-BA" dirty="0" smtClean="0"/>
              <a:t>Tulić Mehmed,sahadžija u Titovoj ulici</a:t>
            </a:r>
            <a:endParaRPr lang="hr-HR" dirty="0" smtClean="0"/>
          </a:p>
          <a:p>
            <a:pPr lvl="0"/>
            <a:r>
              <a:rPr lang="bs-Latn-BA" dirty="0" smtClean="0"/>
              <a:t>Hadžic Rašid,kahvedžija u Aleksandrovoj ulici</a:t>
            </a:r>
            <a:endParaRPr lang="hr-HR" dirty="0" smtClean="0"/>
          </a:p>
          <a:p>
            <a:pPr lvl="0"/>
            <a:r>
              <a:rPr lang="bs-Latn-BA" dirty="0" smtClean="0"/>
              <a:t>Crnalic Šerif,mesar u Aleksandrovoj ulici</a:t>
            </a:r>
            <a:endParaRPr lang="hr-HR" dirty="0" smtClean="0"/>
          </a:p>
          <a:p>
            <a:pPr lvl="0"/>
            <a:r>
              <a:rPr lang="bs-Latn-BA" dirty="0" smtClean="0"/>
              <a:t>Harlač Nurija,mutevelija Aleksandrovoj ulici</a:t>
            </a:r>
            <a:endParaRPr lang="hr-HR" dirty="0" smtClean="0"/>
          </a:p>
          <a:p>
            <a:pPr lvl="0"/>
            <a:r>
              <a:rPr lang="bs-Latn-BA" dirty="0" smtClean="0"/>
              <a:t>Salih Aganović, krojač u ulici Trg Miloša Obilića</a:t>
            </a:r>
            <a:endParaRPr lang="hr-HR" dirty="0" smtClean="0"/>
          </a:p>
          <a:p>
            <a:pPr lvl="0"/>
            <a:r>
              <a:rPr lang="bs-Latn-BA" dirty="0" smtClean="0"/>
              <a:t>Hadžipirić Edhem, obućar,u ulici Trg Milosa Obilića</a:t>
            </a:r>
            <a:endParaRPr lang="hr-HR" dirty="0" smtClean="0"/>
          </a:p>
          <a:p>
            <a:pPr lvl="0"/>
            <a:r>
              <a:rPr lang="bs-Latn-BA" dirty="0" smtClean="0"/>
              <a:t>Hadžić Abdurahman, obućaru ulici Trg Miloša Obilića</a:t>
            </a:r>
            <a:endParaRPr lang="hr-HR" dirty="0" smtClean="0"/>
          </a:p>
          <a:p>
            <a:pPr lvl="0"/>
            <a:r>
              <a:rPr lang="bs-Latn-BA" dirty="0" smtClean="0"/>
              <a:t>Bešlija Avdo, obućar u ulici Mesarska</a:t>
            </a:r>
            <a:endParaRPr lang="hr-HR" dirty="0" smtClean="0"/>
          </a:p>
          <a:p>
            <a:pPr lvl="0"/>
            <a:r>
              <a:rPr lang="bs-Latn-BA" dirty="0" smtClean="0"/>
              <a:t>Fejzić Mujo,limar u ulici Mesarska</a:t>
            </a:r>
            <a:endParaRPr lang="hr-HR" dirty="0" smtClean="0"/>
          </a:p>
          <a:p>
            <a:pPr lvl="0"/>
            <a:r>
              <a:rPr lang="bs-Latn-BA" dirty="0" smtClean="0"/>
              <a:t>Hubjer Nezir,pekar u ulici Mesarska</a:t>
            </a:r>
            <a:endParaRPr lang="hr-HR" dirty="0" smtClean="0"/>
          </a:p>
          <a:p>
            <a:pPr lvl="0"/>
            <a:r>
              <a:rPr lang="bs-Latn-BA" dirty="0" smtClean="0"/>
              <a:t>Hodžić Mehmed,aščija u ulici Mesarska</a:t>
            </a:r>
          </a:p>
          <a:p>
            <a:r>
              <a:rPr lang="bs-Latn-BA" dirty="0" smtClean="0"/>
              <a:t>Asim Hubanić poslije završene osnovne škole otišao je u Beograd i završio slastičarski zanat. Otvorio je slastičarnu u kući koja i danas postoji sa desne strane mosta. </a:t>
            </a:r>
            <a:endParaRPr lang="hr-HR" dirty="0" smtClean="0"/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Nakon zavrsetka posljednjeg rata pa sve do danas nije se mnogo uradilo na ocuvanju starih zanata,vec je to prepusteno pojedincima koji nastavljaju porodicnu tradiciju kao sto je npr.sahadzija,zlatar ,obucari,krojaci i poneki kovac,mada je i njih sve manje.</a:t>
            </a:r>
          </a:p>
          <a:p>
            <a:endParaRPr lang="bs-Latn-BA" dirty="0" smtClean="0"/>
          </a:p>
          <a:p>
            <a:r>
              <a:rPr lang="bs-Latn-BA" dirty="0" smtClean="0"/>
              <a:t>Ovo upucuje da se moramo ozbiljnije pozabaviti zastitom i ocuvanjem starih zanata od zaborava i nestanka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Latn-BA" dirty="0" smtClean="0"/>
              <a:t>Stoga predlažemo da se u cilju očuvanja tradicijskih zanata poduzmu slijedeće mjere i aktivnosti:</a:t>
            </a:r>
            <a:endParaRPr lang="hr-HR" dirty="0" smtClean="0"/>
          </a:p>
          <a:p>
            <a:pPr lvl="0"/>
            <a:r>
              <a:rPr lang="bs-Latn-BA" dirty="0" smtClean="0"/>
              <a:t>Kroz poticajnu politiku s kantonalnog i općinskog nivoa poboljšati trenutno stanje: </a:t>
            </a:r>
            <a:endParaRPr lang="hr-HR" dirty="0" smtClean="0"/>
          </a:p>
          <a:p>
            <a:pPr lvl="2"/>
            <a:r>
              <a:rPr lang="bs-Latn-BA" dirty="0" smtClean="0"/>
              <a:t>Institucionalno i finansijski ojačati kapacitete udruženja za ocuvanje starih zanata,</a:t>
            </a:r>
            <a:endParaRPr lang="hr-HR" dirty="0" smtClean="0"/>
          </a:p>
          <a:p>
            <a:pPr lvl="2"/>
            <a:r>
              <a:rPr lang="bs-Latn-BA" dirty="0" smtClean="0"/>
              <a:t>Mladima dati sredstva za početak bavljenja zanatstvom i to najmanje dvije godine (to uključuje finansiranje plata i doprinosa i nabavke opreme i repromaterijala).</a:t>
            </a:r>
            <a:endParaRPr lang="hr-HR" dirty="0" smtClean="0"/>
          </a:p>
          <a:p>
            <a:pPr lvl="0"/>
            <a:r>
              <a:rPr lang="bs-Latn-BA" dirty="0" smtClean="0"/>
              <a:t>U turističkoj ponudi iskazati važnost ovih zanata i njihove proizvode staviti u ponudu suvenira sa geografskim obilježjima </a:t>
            </a:r>
            <a:endParaRPr lang="hr-HR" dirty="0" smtClean="0"/>
          </a:p>
          <a:p>
            <a:pPr lvl="0"/>
            <a:r>
              <a:rPr lang="bs-Latn-BA" dirty="0" smtClean="0"/>
              <a:t>Konstantna edukacija stanovništva o značaju zanatstva i očuvanja tradicije,te veći broj tradicionalnih manifestacija koje bi i građani mogli posjećivati i imati mogućnost konzumacije autohtonih doživljaja.</a:t>
            </a:r>
            <a:endParaRPr lang="hr-HR" dirty="0" smtClean="0"/>
          </a:p>
          <a:p>
            <a:pPr lvl="0"/>
            <a:r>
              <a:rPr lang="bs-Latn-BA" dirty="0" smtClean="0"/>
              <a:t>Otvoritikuću zanata gdje bi se prodavali isključivo suveniri iz Goražda.</a:t>
            </a:r>
            <a:endParaRPr lang="hr-HR" dirty="0" smtClean="0"/>
          </a:p>
          <a:p>
            <a:pPr lvl="0"/>
            <a:r>
              <a:rPr lang="bs-Latn-BA" dirty="0" smtClean="0"/>
              <a:t>Stalna muzejska postavka u kući Mujkovića u kojoj se može vidjeti duh tradicije.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2400" dirty="0" smtClean="0">
                <a:solidFill>
                  <a:srgbClr val="FF0000"/>
                </a:solidFill>
              </a:rPr>
              <a:t>Jasno je da nova vremena stavaraju novu potrebu,ali narodi koji zaborave svoju prošlost i tradiciju,idu u neizvjesnu budućnost.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huW1DKb0KhJzd497I_E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GI.bMfTki6BS2EnU1WF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eAeTWtOkOL.Cn__BTh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_10cUBIkeNQdsR9Hfm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f9sZpxwUG6egp3aNOd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Cx0XsUOEqNjvVDG0_U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lu6HukwkO.qj34TJHG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oXLXMbOUuyOPkx5Hkh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Auxzm11EuNlrYgBRVc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oXLXMbOUuyOPkx5Hkh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2b4qTwYUuWPlSPdyi0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Auxzm11EuNlrYgBRVc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lu6HukwkO.qj34TJHG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137XAIyE62KYuT07EN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2b4qTwYUuWPlSPdyi0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ohz1HXeUOx06eRNl3O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K.1vxY0ywGUY_lOay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S.gbs_m0OHUM5zIhx42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455</TotalTime>
  <Words>2884</Words>
  <Application>Microsoft Office PowerPoint</Application>
  <PresentationFormat>On-screen Show (4:3)</PresentationFormat>
  <Paragraphs>518</Paragraphs>
  <Slides>54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Clarity</vt:lpstr>
      <vt:lpstr>think-cell Slide</vt:lpstr>
      <vt:lpstr>„ZAŠTITA I OČUVANJE STARIH ZANATA OD ZABORAVA I NESTANKA“ </vt:lpstr>
      <vt:lpstr>Uvod </vt:lpstr>
      <vt:lpstr>Stari bosanski zanati </vt:lpstr>
      <vt:lpstr>PowerPoint Presentation</vt:lpstr>
      <vt:lpstr>PowerPoint Presentation</vt:lpstr>
      <vt:lpstr>Goraždanski tradicijski zanati </vt:lpstr>
      <vt:lpstr>Poznati goraždanske zanatlije</vt:lpstr>
      <vt:lpstr>Zaključak </vt:lpstr>
      <vt:lpstr>Jasno je da nova vremena stavaraju novu potrebu,ali narodi koji zaborave svoju prošlost i tradiciju,idu u neizvjesnu budućnost.</vt:lpstr>
      <vt:lpstr>                                                     BIO proizvodnja  kao potencijal Bosne i hercegovine   za proizvodnju hrane                           dr.sci.Kenan Kanlić</vt:lpstr>
      <vt:lpstr>ŠTO JE HRANA? - Hrana je preduslov ljudskog opstanka i blagostanja te osnovna ljudska potreba. </vt:lpstr>
      <vt:lpstr>Kako jedeš tako misliš, kako misliš tako živiš ! </vt:lpstr>
      <vt:lpstr>PowerPoint Presentation</vt:lpstr>
      <vt:lpstr>Kupujte sezonsko Voće</vt:lpstr>
      <vt:lpstr>Kupujte sezonsko Povrće</vt:lpstr>
      <vt:lpstr>Unosite Bjelančevine i ugljeni hidrati</vt:lpstr>
      <vt:lpstr>Korisne tečnosti </vt:lpstr>
      <vt:lpstr>Organic  (BIO) proizvod</vt:lpstr>
      <vt:lpstr>Organska (alternativna) poljoprivreda</vt:lpstr>
      <vt:lpstr>Istorijat</vt:lpstr>
      <vt:lpstr>Sinonimi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Šta je organska proizvodnja</vt:lpstr>
      <vt:lpstr>Tradicionalna poljoprivreda ima sledeće odlike:</vt:lpstr>
      <vt:lpstr>Zagađenja povezana sa intenzivnom poljoprivredom</vt:lpstr>
      <vt:lpstr>Što je BIH važna u ovoj proizvodnji i  šta joj daje neki primat i izdvaja je kao kvalitetnu mikro lokaciju u odnosu na druga područja u Svijetu </vt:lpstr>
      <vt:lpstr>Vrijednost bioloških proizvoda</vt:lpstr>
      <vt:lpstr>Zablude vezane za organsku proizvodnju</vt:lpstr>
      <vt:lpstr>Zašto je sve ovo bitno?</vt:lpstr>
      <vt:lpstr>Stanje u svjetu</vt:lpstr>
      <vt:lpstr>Federacija BiH u brojkama</vt:lpstr>
      <vt:lpstr>Poljoprivreda u BiH</vt:lpstr>
      <vt:lpstr>Strategija povećanja ulaganja ¸u organsku proizvodnju</vt:lpstr>
      <vt:lpstr>Struktura prodaje proizvoda organskih  proizvoda u EU</vt:lpstr>
      <vt:lpstr>PowerPoint Presentation</vt:lpstr>
      <vt:lpstr>PowerPoint Presentation</vt:lpstr>
      <vt:lpstr>Mapa područja za proizvodnju voća</vt:lpstr>
      <vt:lpstr>Mapa proizvodnih područja za povrće</vt:lpstr>
      <vt:lpstr>PowerPoint Presentation</vt:lpstr>
      <vt:lpstr>Organska poljoprivreda kao činilac bezbjednosti hrane</vt:lpstr>
      <vt:lpstr>Uslovi</vt:lpstr>
      <vt:lpstr>Cilj organske proizvodnje</vt:lpstr>
      <vt:lpstr>Budućnost</vt:lpstr>
      <vt:lpstr>Potencijal </vt:lpstr>
      <vt:lpstr>PowerPoint Presentation</vt:lpstr>
      <vt:lpstr>PowerPoint Presentation</vt:lpstr>
      <vt:lpstr>Uzgajajte kod kuće </vt:lpstr>
      <vt:lpstr>PowerPoint Presentation</vt:lpstr>
      <vt:lpstr>Posvetimo više pažnje načinu na koji biramo namirnice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PRIVREDNA KOMORA BPK</dc:creator>
  <cp:lastModifiedBy>PC</cp:lastModifiedBy>
  <cp:revision>54</cp:revision>
  <cp:lastPrinted>2019-10-17T05:20:21Z</cp:lastPrinted>
  <dcterms:created xsi:type="dcterms:W3CDTF">2014-10-13T10:54:05Z</dcterms:created>
  <dcterms:modified xsi:type="dcterms:W3CDTF">2021-03-31T09:00:13Z</dcterms:modified>
</cp:coreProperties>
</file>